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742" r:id="rId3"/>
  </p:sldMasterIdLst>
  <p:notesMasterIdLst>
    <p:notesMasterId r:id="rId42"/>
  </p:notesMasterIdLst>
  <p:sldIdLst>
    <p:sldId id="314" r:id="rId4"/>
    <p:sldId id="266" r:id="rId5"/>
    <p:sldId id="262" r:id="rId6"/>
    <p:sldId id="315" r:id="rId7"/>
    <p:sldId id="336" r:id="rId8"/>
    <p:sldId id="321" r:id="rId9"/>
    <p:sldId id="268" r:id="rId10"/>
    <p:sldId id="324" r:id="rId11"/>
    <p:sldId id="320" r:id="rId12"/>
    <p:sldId id="289" r:id="rId13"/>
    <p:sldId id="296" r:id="rId14"/>
    <p:sldId id="318" r:id="rId15"/>
    <p:sldId id="263" r:id="rId16"/>
    <p:sldId id="264" r:id="rId17"/>
    <p:sldId id="329" r:id="rId18"/>
    <p:sldId id="326" r:id="rId19"/>
    <p:sldId id="327" r:id="rId20"/>
    <p:sldId id="328" r:id="rId21"/>
    <p:sldId id="300" r:id="rId22"/>
    <p:sldId id="302" r:id="rId23"/>
    <p:sldId id="301" r:id="rId24"/>
    <p:sldId id="306" r:id="rId25"/>
    <p:sldId id="273" r:id="rId26"/>
    <p:sldId id="274" r:id="rId27"/>
    <p:sldId id="265" r:id="rId28"/>
    <p:sldId id="281" r:id="rId29"/>
    <p:sldId id="311" r:id="rId30"/>
    <p:sldId id="284" r:id="rId31"/>
    <p:sldId id="285" r:id="rId32"/>
    <p:sldId id="309" r:id="rId33"/>
    <p:sldId id="317" r:id="rId34"/>
    <p:sldId id="307" r:id="rId35"/>
    <p:sldId id="316" r:id="rId36"/>
    <p:sldId id="337" r:id="rId37"/>
    <p:sldId id="331" r:id="rId38"/>
    <p:sldId id="333" r:id="rId39"/>
    <p:sldId id="325" r:id="rId40"/>
    <p:sldId id="312" r:id="rId4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2" autoAdjust="0"/>
    <p:restoredTop sz="94290" autoAdjust="0"/>
  </p:normalViewPr>
  <p:slideViewPr>
    <p:cSldViewPr>
      <p:cViewPr varScale="1">
        <p:scale>
          <a:sx n="64" d="100"/>
          <a:sy n="64" d="100"/>
        </p:scale>
        <p:origin x="-1013" y="-77"/>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lpeacock\My%20Documents\BaffinBay\ice%20for%20BB%20surviva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1228161458390871"/>
          <c:y val="8.7111301779672662E-2"/>
          <c:w val="0.83322440880356685"/>
          <c:h val="0.80504576542007356"/>
        </c:manualLayout>
      </c:layout>
      <c:scatterChart>
        <c:scatterStyle val="lineMarker"/>
        <c:ser>
          <c:idx val="3"/>
          <c:order val="0"/>
          <c:tx>
            <c:strRef>
              <c:f>'data summaries for BB survival'!$F$1</c:f>
              <c:strCache>
                <c:ptCount val="1"/>
                <c:pt idx="0">
                  <c:v>Average over west Greenland continental shelf, April - June </c:v>
                </c:pt>
              </c:strCache>
            </c:strRef>
          </c:tx>
          <c:spPr>
            <a:ln w="28575">
              <a:noFill/>
            </a:ln>
          </c:spPr>
          <c:marker>
            <c:symbol val="circle"/>
            <c:size val="7"/>
            <c:spPr>
              <a:solidFill>
                <a:schemeClr val="tx1"/>
              </a:solidFill>
              <a:ln>
                <a:solidFill>
                  <a:schemeClr val="tx1"/>
                </a:solidFill>
              </a:ln>
            </c:spPr>
          </c:marker>
          <c:xVal>
            <c:numRef>
              <c:f>'data summaries for BB survival'!$A$2:$A$32</c:f>
              <c:numCache>
                <c:formatCode>General</c:formatCode>
                <c:ptCount val="31"/>
                <c:pt idx="0">
                  <c:v>1979</c:v>
                </c:pt>
                <c:pt idx="1">
                  <c:v>1980</c:v>
                </c:pt>
                <c:pt idx="2">
                  <c:v>1981</c:v>
                </c:pt>
                <c:pt idx="3">
                  <c:v>1982</c:v>
                </c:pt>
                <c:pt idx="4">
                  <c:v>1983</c:v>
                </c:pt>
                <c:pt idx="5">
                  <c:v>1984</c:v>
                </c:pt>
                <c:pt idx="6">
                  <c:v>1985</c:v>
                </c:pt>
                <c:pt idx="7">
                  <c:v>1986</c:v>
                </c:pt>
                <c:pt idx="8">
                  <c:v>1987</c:v>
                </c:pt>
                <c:pt idx="9">
                  <c:v>1988</c:v>
                </c:pt>
                <c:pt idx="10">
                  <c:v>1989</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2002</c:v>
                </c:pt>
                <c:pt idx="24">
                  <c:v>2003</c:v>
                </c:pt>
                <c:pt idx="25">
                  <c:v>2004</c:v>
                </c:pt>
                <c:pt idx="26">
                  <c:v>2005</c:v>
                </c:pt>
                <c:pt idx="27">
                  <c:v>2006</c:v>
                </c:pt>
                <c:pt idx="28">
                  <c:v>2007</c:v>
                </c:pt>
                <c:pt idx="29">
                  <c:v>2008</c:v>
                </c:pt>
                <c:pt idx="30">
                  <c:v>2009</c:v>
                </c:pt>
              </c:numCache>
            </c:numRef>
          </c:xVal>
          <c:yVal>
            <c:numRef>
              <c:f>'data summaries for BB survival'!$G$2:$G$32</c:f>
              <c:numCache>
                <c:formatCode>0</c:formatCode>
                <c:ptCount val="31"/>
                <c:pt idx="0">
                  <c:v>59.791023954865331</c:v>
                </c:pt>
                <c:pt idx="1">
                  <c:v>63.275805939779509</c:v>
                </c:pt>
                <c:pt idx="2">
                  <c:v>62.290549016672387</c:v>
                </c:pt>
                <c:pt idx="3">
                  <c:v>74.059564769066284</c:v>
                </c:pt>
                <c:pt idx="4">
                  <c:v>70.668539028305503</c:v>
                </c:pt>
                <c:pt idx="5">
                  <c:v>72.216977250087012</c:v>
                </c:pt>
                <c:pt idx="6">
                  <c:v>56.757849499559022</c:v>
                </c:pt>
                <c:pt idx="7">
                  <c:v>62.038176792351095</c:v>
                </c:pt>
                <c:pt idx="8">
                  <c:v>68.695879338649888</c:v>
                </c:pt>
                <c:pt idx="9">
                  <c:v>62.302249557571905</c:v>
                </c:pt>
                <c:pt idx="10">
                  <c:v>66.874429735211777</c:v>
                </c:pt>
                <c:pt idx="11">
                  <c:v>70.480004659798013</c:v>
                </c:pt>
                <c:pt idx="12">
                  <c:v>71.911840784712339</c:v>
                </c:pt>
                <c:pt idx="13">
                  <c:v>68.719508691961323</c:v>
                </c:pt>
                <c:pt idx="14">
                  <c:v>68.672286811333464</c:v>
                </c:pt>
                <c:pt idx="15">
                  <c:v>61.820415849377113</c:v>
                </c:pt>
                <c:pt idx="16">
                  <c:v>59.771459088180187</c:v>
                </c:pt>
                <c:pt idx="17">
                  <c:v>68.706574539336344</c:v>
                </c:pt>
                <c:pt idx="18">
                  <c:v>59.700371565747744</c:v>
                </c:pt>
                <c:pt idx="19">
                  <c:v>59.379510107005615</c:v>
                </c:pt>
                <c:pt idx="20">
                  <c:v>62.200370205128394</c:v>
                </c:pt>
                <c:pt idx="21">
                  <c:v>54.523265919604498</c:v>
                </c:pt>
                <c:pt idx="22">
                  <c:v>60.233394021282344</c:v>
                </c:pt>
                <c:pt idx="23">
                  <c:v>51.156864798350249</c:v>
                </c:pt>
                <c:pt idx="24">
                  <c:v>52.696552060606408</c:v>
                </c:pt>
                <c:pt idx="25">
                  <c:v>53.795782688592013</c:v>
                </c:pt>
                <c:pt idx="26">
                  <c:v>53.403246852789906</c:v>
                </c:pt>
                <c:pt idx="27">
                  <c:v>47.981926917109625</c:v>
                </c:pt>
                <c:pt idx="28">
                  <c:v>53.239080970207205</c:v>
                </c:pt>
                <c:pt idx="29">
                  <c:v>49.557060947848996</c:v>
                </c:pt>
                <c:pt idx="30">
                  <c:v>50.970800548342467</c:v>
                </c:pt>
              </c:numCache>
            </c:numRef>
          </c:yVal>
        </c:ser>
        <c:axId val="129619456"/>
        <c:axId val="129621376"/>
      </c:scatterChart>
      <c:valAx>
        <c:axId val="129619456"/>
        <c:scaling>
          <c:orientation val="minMax"/>
          <c:max val="2010"/>
          <c:min val="1978"/>
        </c:scaling>
        <c:axPos val="b"/>
        <c:numFmt formatCode="General" sourceLinked="1"/>
        <c:tickLblPos val="nextTo"/>
        <c:txPr>
          <a:bodyPr/>
          <a:lstStyle/>
          <a:p>
            <a:pPr>
              <a:defRPr sz="1400">
                <a:latin typeface="+mj-lt"/>
                <a:cs typeface="Times New Roman" pitchFamily="18" charset="0"/>
              </a:defRPr>
            </a:pPr>
            <a:endParaRPr lang="en-US"/>
          </a:p>
        </c:txPr>
        <c:crossAx val="129621376"/>
        <c:crosses val="autoZero"/>
        <c:crossBetween val="midCat"/>
      </c:valAx>
      <c:valAx>
        <c:axId val="129621376"/>
        <c:scaling>
          <c:orientation val="minMax"/>
          <c:max val="80"/>
          <c:min val="40"/>
        </c:scaling>
        <c:axPos val="l"/>
        <c:title>
          <c:tx>
            <c:rich>
              <a:bodyPr rot="-5400000" vert="horz"/>
              <a:lstStyle/>
              <a:p>
                <a:pPr>
                  <a:defRPr sz="1400" b="0">
                    <a:latin typeface="Arial" pitchFamily="34" charset="0"/>
                    <a:cs typeface="Arial" pitchFamily="34" charset="0"/>
                  </a:defRPr>
                </a:pPr>
                <a:r>
                  <a:rPr lang="en-US" sz="1400" b="0">
                    <a:latin typeface="Arial" pitchFamily="34" charset="0"/>
                    <a:cs typeface="Arial" pitchFamily="34" charset="0"/>
                  </a:rPr>
                  <a:t>Sea</a:t>
                </a:r>
                <a:r>
                  <a:rPr lang="en-US" sz="1400" b="0" baseline="0">
                    <a:latin typeface="Arial" pitchFamily="34" charset="0"/>
                    <a:cs typeface="Arial" pitchFamily="34" charset="0"/>
                  </a:rPr>
                  <a:t> ice Concentration</a:t>
                </a:r>
                <a:endParaRPr lang="en-US" sz="1400" b="0">
                  <a:latin typeface="Arial" pitchFamily="34" charset="0"/>
                  <a:cs typeface="Arial" pitchFamily="34" charset="0"/>
                </a:endParaRPr>
              </a:p>
            </c:rich>
          </c:tx>
          <c:layout>
            <c:manualLayout>
              <c:xMode val="edge"/>
              <c:yMode val="edge"/>
              <c:x val="3.1540154778648875E-2"/>
              <c:y val="0.32570342391075141"/>
            </c:manualLayout>
          </c:layout>
        </c:title>
        <c:numFmt formatCode="0" sourceLinked="1"/>
        <c:tickLblPos val="nextTo"/>
        <c:txPr>
          <a:bodyPr/>
          <a:lstStyle/>
          <a:p>
            <a:pPr>
              <a:defRPr sz="1400">
                <a:latin typeface="Arial" pitchFamily="34" charset="0"/>
                <a:cs typeface="Arial" pitchFamily="34" charset="0"/>
              </a:defRPr>
            </a:pPr>
            <a:endParaRPr lang="en-US"/>
          </a:p>
        </c:txPr>
        <c:crossAx val="129619456"/>
        <c:crosses val="autoZero"/>
        <c:crossBetween val="midCat"/>
        <c:majorUnit val="10"/>
      </c:valAx>
    </c:plotArea>
    <c:plotVisOnly val="1"/>
  </c:chart>
  <c:spPr>
    <a:noFill/>
    <a:ln>
      <a:noFill/>
    </a:ln>
  </c:sp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553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94DDFAB6-E59C-4613-8B48-0B66CE5CBF8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B9370563-E470-4A7F-B53A-CC47BA697D97}" type="slidenum">
              <a:rPr lang="en-US"/>
              <a:pPr/>
              <a:t>3</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r>
              <a:rPr lang="en-US" smtClean="0"/>
              <a:t>Two decades of satellite tracking studies in eastern Canada and West Greenland have demonstrated 1) migratory corridors, 2) wintering grounds and 3) the general behavioral feature of very high site fidelity for several of the large populations. </a:t>
            </a:r>
            <a:r>
              <a:rPr lang="da-DK" smtClean="0"/>
              <a:t>Cite Dietz et al. 2008, HJ et al. 2003, Laidre et al. 2003 – picture of . </a:t>
            </a:r>
            <a:r>
              <a:rPr lang="en-US" smtClean="0"/>
              <a:t>Over 80% of the world’s narwhals moves offshore into central BB and DS for winter.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0CA12710-8149-4F83-8821-28EBDE030E4A}" type="slidenum">
              <a:rPr lang="en-US"/>
              <a:pPr/>
              <a:t>26</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spcBef>
                <a:spcPct val="0"/>
              </a:spcBef>
            </a:pPr>
            <a:r>
              <a:rPr lang="en-US" smtClean="0"/>
              <a:t>Detection probability of pooled detections from both rear and front observers. The distances of sightings was truncated at 700 m. The points are the probability of detection for each sighting given its perpendicular distance and other covariate values. The line is a smooth function fitted to the points. </a:t>
            </a:r>
          </a:p>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03458BC9-612F-4A72-B37D-8F77DBBC21A1}" type="slidenum">
              <a:rPr lang="en-US"/>
              <a:pPr/>
              <a:t>28</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en-US" smtClean="0"/>
              <a:t>Based upon the strength of absorption and reflectance at these wavelengths, the clustering algorithm achieved 95% confidence in assigning each 250 meter grid cell to the most similar classification of sea ice type.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FC18E927-B427-4134-98C5-655426B7586F}" type="slidenum">
              <a:rPr lang="en-US"/>
              <a:pPr/>
              <a:t>29</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r>
              <a:rPr lang="en-US" smtClean="0"/>
              <a:t>Multi-spectral image (205 m) classified into four classes of sea ice:</a:t>
            </a:r>
          </a:p>
          <a:p>
            <a:pPr eaLnBrk="1" hangingPunct="1"/>
            <a:endParaRPr lang="en-US" smtClean="0"/>
          </a:p>
          <a:p>
            <a:pPr eaLnBrk="1" hangingPunct="1"/>
            <a:r>
              <a:rPr lang="en-US" smtClean="0"/>
              <a:t>open water, </a:t>
            </a:r>
          </a:p>
          <a:p>
            <a:pPr eaLnBrk="1" hangingPunct="1"/>
            <a:r>
              <a:rPr lang="en-US" smtClean="0"/>
              <a:t>light pack ice or new ice, </a:t>
            </a:r>
          </a:p>
          <a:p>
            <a:pPr eaLnBrk="1" hangingPunct="1"/>
            <a:r>
              <a:rPr lang="en-US" smtClean="0"/>
              <a:t>medium pack, and </a:t>
            </a:r>
          </a:p>
          <a:p>
            <a:pPr eaLnBrk="1" hangingPunct="1"/>
            <a:r>
              <a:rPr lang="en-US" smtClean="0"/>
              <a:t>heavy pack including ridges and dense snow cover</a:t>
            </a:r>
          </a:p>
          <a:p>
            <a:pPr eaLnBrk="1" hangingPunct="1"/>
            <a:endParaRPr lang="en-US" smtClean="0"/>
          </a:p>
          <a:p>
            <a:pPr eaLnBrk="1" hangingPunct="1"/>
            <a:r>
              <a:rPr lang="en-US" smtClean="0"/>
              <a:t>using the Isodata clustering algorithm available in ERDAS Imagine 9.2</a:t>
            </a:r>
          </a:p>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D7008C95-7514-4E98-9D4B-3F9CF6BB758D}" type="slidenum">
              <a:rPr lang="en-US">
                <a:solidFill>
                  <a:srgbClr val="000000"/>
                </a:solidFill>
              </a:rPr>
              <a:pPr/>
              <a:t>35</a:t>
            </a:fld>
            <a:endParaRPr lang="en-US">
              <a:solidFill>
                <a:srgbClr val="000000"/>
              </a:solidFill>
            </a:endParaRPr>
          </a:p>
        </p:txBody>
      </p:sp>
      <p:sp>
        <p:nvSpPr>
          <p:cNvPr id="70659" name="Rectangle 2"/>
          <p:cNvSpPr>
            <a:spLocks noGrp="1" noRot="1" noChangeAspect="1" noChangeArrowheads="1" noTextEdit="1"/>
          </p:cNvSpPr>
          <p:nvPr>
            <p:ph type="sldImg"/>
          </p:nvPr>
        </p:nvSpPr>
        <p:spPr>
          <a:xfrm>
            <a:off x="1143000" y="684213"/>
            <a:ext cx="4573588" cy="3430587"/>
          </a:xfrm>
          <a:ln/>
        </p:spPr>
      </p:sp>
      <p:sp>
        <p:nvSpPr>
          <p:cNvPr id="70660" name="Rectangle 3"/>
          <p:cNvSpPr>
            <a:spLocks noGrp="1" noChangeArrowheads="1"/>
          </p:cNvSpPr>
          <p:nvPr>
            <p:ph type="body" idx="1"/>
          </p:nvPr>
        </p:nvSpPr>
        <p:spPr>
          <a:xfrm>
            <a:off x="914400" y="4343400"/>
            <a:ext cx="5029200" cy="4116388"/>
          </a:xfrm>
          <a:noFill/>
          <a:ln/>
        </p:spPr>
        <p:txBody>
          <a:bodyPr/>
          <a:lstStyle/>
          <a:p>
            <a:pPr eaLnBrk="1" hangingPunct="1"/>
            <a:r>
              <a:rPr lang="en-US" smtClean="0">
                <a:cs typeface="Times New Roman" pitchFamily="18" charset="0"/>
              </a:rPr>
              <a:t>Of course, lack of oxygen isn’t the only problem whales face in ice entrapments.</a:t>
            </a:r>
          </a:p>
          <a:p>
            <a:pPr eaLnBrk="1" hangingPunct="1"/>
            <a:endParaRPr lang="en-US" smtClean="0">
              <a:cs typeface="Times New Roman" pitchFamily="18" charset="0"/>
            </a:endParaRPr>
          </a:p>
          <a:p>
            <a:pPr eaLnBrk="1" hangingPunct="1"/>
            <a:r>
              <a:rPr lang="en-US" smtClean="0">
                <a:cs typeface="Times New Roman" pitchFamily="18" charset="0"/>
              </a:rPr>
              <a:t>This is the only hole in the ice that narwhals can use to breath through.</a:t>
            </a:r>
          </a:p>
          <a:p>
            <a:pPr eaLnBrk="1" hangingPunct="1"/>
            <a:endParaRPr lang="en-US" smtClean="0">
              <a:cs typeface="Times New Roman" pitchFamily="18" charset="0"/>
            </a:endParaRPr>
          </a:p>
          <a:p>
            <a:pPr eaLnBrk="1" hangingPunct="1"/>
            <a:r>
              <a:rPr lang="en-US" smtClean="0">
                <a:cs typeface="Times New Roman" pitchFamily="18" charset="0"/>
              </a:rPr>
              <a:t>It is important to note many of these ice entrapment events can occur offshore in areas where very few humans ever go, and may likely go undetected. This is particularly true because of the low level of precision obtained even in intensive narwhal population surveys in the summer.</a:t>
            </a:r>
          </a:p>
          <a:p>
            <a:pPr eaLnBrk="1" hangingPunct="1"/>
            <a:endParaRPr lang="en-US" smtClean="0">
              <a:cs typeface="Times New Roman" pitchFamily="18" charset="0"/>
            </a:endParaRPr>
          </a:p>
          <a:p>
            <a:pPr eaLnBrk="1" hangingPunct="1"/>
            <a:r>
              <a:rPr lang="en-US" smtClean="0">
                <a:cs typeface="Times New Roman" pitchFamily="18" charset="0"/>
              </a:rPr>
              <a:t>Remember also, narwhals are feeding intensively on these wintering grounds, and reduced Greenland halibut abundance due to a commercial fishery, together with increased restriction on winter dispersal, will likely influence narwhal foraging success and may even reduce the carrying capacity for narwhals on the wintering grounds. </a:t>
            </a:r>
          </a:p>
          <a:p>
            <a:pPr eaLnBrk="1" hangingPunct="1"/>
            <a:endParaRPr lang="en-US" smtClean="0"/>
          </a:p>
          <a:p>
            <a:pPr eaLnBrk="1" hangingPunct="1"/>
            <a:endParaRPr lang="en-US" smtClean="0">
              <a:cs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E30EDDEB-70A3-44BF-A84B-7172D0051A74}" type="slidenum">
              <a:rPr lang="en-US">
                <a:solidFill>
                  <a:srgbClr val="000000"/>
                </a:solidFill>
              </a:rPr>
              <a:pPr/>
              <a:t>36</a:t>
            </a:fld>
            <a:endParaRPr lang="en-US">
              <a:solidFill>
                <a:srgbClr val="000000"/>
              </a:solidFill>
            </a:endParaRPr>
          </a:p>
        </p:txBody>
      </p:sp>
      <p:sp>
        <p:nvSpPr>
          <p:cNvPr id="71683" name="Rectangle 2"/>
          <p:cNvSpPr>
            <a:spLocks noGrp="1" noRot="1" noChangeAspect="1" noChangeArrowheads="1" noTextEdit="1"/>
          </p:cNvSpPr>
          <p:nvPr>
            <p:ph type="sldImg"/>
          </p:nvPr>
        </p:nvSpPr>
        <p:spPr>
          <a:xfrm>
            <a:off x="1143000" y="684213"/>
            <a:ext cx="4573588" cy="3430587"/>
          </a:xfrm>
          <a:ln/>
        </p:spPr>
      </p:sp>
      <p:sp>
        <p:nvSpPr>
          <p:cNvPr id="71684" name="Rectangle 3"/>
          <p:cNvSpPr>
            <a:spLocks noGrp="1" noChangeArrowheads="1"/>
          </p:cNvSpPr>
          <p:nvPr>
            <p:ph type="body" idx="1"/>
          </p:nvPr>
        </p:nvSpPr>
        <p:spPr>
          <a:xfrm>
            <a:off x="914400" y="4343400"/>
            <a:ext cx="5029200" cy="4116388"/>
          </a:xfrm>
          <a:noFill/>
          <a:ln/>
        </p:spPr>
        <p:txBody>
          <a:bodyPr/>
          <a:lstStyle/>
          <a:p>
            <a:pPr eaLnBrk="1" hangingPunct="1"/>
            <a:r>
              <a:rPr lang="en-US" smtClean="0">
                <a:cs typeface="Times New Roman" pitchFamily="18" charset="0"/>
              </a:rPr>
              <a:t>Of course, lack of oxygen isn’t the only problem whales face in ice entrapments.</a:t>
            </a:r>
          </a:p>
          <a:p>
            <a:pPr eaLnBrk="1" hangingPunct="1"/>
            <a:endParaRPr lang="en-US" smtClean="0">
              <a:cs typeface="Times New Roman" pitchFamily="18" charset="0"/>
            </a:endParaRPr>
          </a:p>
          <a:p>
            <a:pPr eaLnBrk="1" hangingPunct="1"/>
            <a:r>
              <a:rPr lang="en-US" smtClean="0">
                <a:cs typeface="Times New Roman" pitchFamily="18" charset="0"/>
              </a:rPr>
              <a:t>This is the only hole in the ice that narwhals can use to breath through.</a:t>
            </a:r>
          </a:p>
          <a:p>
            <a:pPr eaLnBrk="1" hangingPunct="1"/>
            <a:endParaRPr lang="en-US" smtClean="0">
              <a:cs typeface="Times New Roman" pitchFamily="18" charset="0"/>
            </a:endParaRPr>
          </a:p>
          <a:p>
            <a:pPr eaLnBrk="1" hangingPunct="1"/>
            <a:r>
              <a:rPr lang="en-US" smtClean="0">
                <a:cs typeface="Times New Roman" pitchFamily="18" charset="0"/>
              </a:rPr>
              <a:t>It is important to note many of these ice entrapment events can occur offshore in areas where very few humans ever go, and may likely go undetected. This is particularly true because of the low level of precision obtained even in intensive narwhal population surveys in the summer.</a:t>
            </a:r>
          </a:p>
          <a:p>
            <a:pPr eaLnBrk="1" hangingPunct="1"/>
            <a:endParaRPr lang="en-US" smtClean="0">
              <a:cs typeface="Times New Roman" pitchFamily="18" charset="0"/>
            </a:endParaRPr>
          </a:p>
          <a:p>
            <a:pPr eaLnBrk="1" hangingPunct="1"/>
            <a:r>
              <a:rPr lang="en-US" smtClean="0">
                <a:cs typeface="Times New Roman" pitchFamily="18" charset="0"/>
              </a:rPr>
              <a:t>Remember also, narwhals are feeding intensively on these wintering grounds, and reduced Greenland halibut abundance due to a commercial fishery, together with increased restriction on winter dispersal, will likely influence narwhal foraging success and may even reduce the carrying capacity for narwhals on the wintering grounds. </a:t>
            </a:r>
          </a:p>
          <a:p>
            <a:pPr eaLnBrk="1" hangingPunct="1"/>
            <a:endParaRPr lang="en-US" smtClean="0"/>
          </a:p>
          <a:p>
            <a:pPr eaLnBrk="1" hangingPunct="1"/>
            <a:endParaRPr lang="en-US" smtClean="0">
              <a:cs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7F7F0888-6D5B-4C99-B256-E0A999745BF7}" type="slidenum">
              <a:rPr lang="en-US">
                <a:solidFill>
                  <a:prstClr val="black"/>
                </a:solidFill>
              </a:rPr>
              <a:pPr/>
              <a:t>5</a:t>
            </a:fld>
            <a:endParaRPr lang="en-US">
              <a:solidFill>
                <a:prstClr val="black"/>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r>
              <a:rPr lang="en-US" smtClean="0"/>
              <a:t>Overall trend is a decline in sea ice cover in BB</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4ED1341E-03F2-4564-97ED-54F418DF9BF5}" type="slidenum">
              <a:rPr lang="en-US"/>
              <a:pPr/>
              <a:t>6</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en-US" smtClean="0"/>
              <a:t>These studies have also facilitated ecological studies that have demonstrated the winter period in the Baffin Bay ice is one of the most important periods of the year for narwhals. Narwhals feed intensively during this time, primary on Greenland halibut and make dives to &gt;1500 m to reach their prey  </a:t>
            </a:r>
          </a:p>
          <a:p>
            <a:pPr eaLnBrk="1" hangingPunct="1"/>
            <a:r>
              <a:rPr lang="en-US" smtClean="0"/>
              <a:t>Looked at dive behavior between several populations </a:t>
            </a:r>
          </a:p>
          <a:p>
            <a:pPr eaLnBrk="1" hangingPunct="1"/>
            <a:r>
              <a:rPr lang="en-US" smtClean="0"/>
              <a:t>Examined over 500 stomachs from – clear picture emerges that there is very little feeding in summer and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E406F6C5-1EC4-4E63-80F5-ABCEA1118C5C}" type="slidenum">
              <a:rPr lang="en-US"/>
              <a:pPr/>
              <a:t>8</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r>
              <a:rPr lang="en-US" smtClean="0"/>
              <a:t>Irminger current and GHL recruitment from the southern tip of Greenland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B9F612D5-6CE7-4674-88CC-C2E79355C11D}" type="slidenum">
              <a:rPr lang="en-US"/>
              <a:pPr/>
              <a:t>9</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r>
              <a:rPr lang="en-US" smtClean="0"/>
              <a:t>The winter period is unfortunately a very difficult time of year to study narwhals because they are located 200 km offshore, most of the season is dark with temperatures below -30, and the pack ice is &gt;95% concentration. However, given the importance of this season, coupled with the obvious physical and ecological changes manifested through climate change, there is critical importance to study narwhals during this season. </a:t>
            </a:r>
          </a:p>
          <a:p>
            <a:pPr eaLnBrk="1" hangingPunct="1"/>
            <a:r>
              <a:rPr lang="en-US" smtClean="0"/>
              <a:t>Not necessarily easy to answer since we cant experiment with the sea ice and we must control for inter-population variability.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15B4296E-0855-457C-A0B2-6246A8BEEE18}" type="slidenum">
              <a:rPr lang="en-US"/>
              <a:pPr/>
              <a:t>10</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US" smtClean="0"/>
              <a:t>Tagged a total of 34 whales over 3 year period from the same summering ground.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7EAAAFD4-1BBC-4EE2-8B9C-B6A1AB7E8C96}" type="slidenum">
              <a:rPr lang="en-US"/>
              <a:pPr/>
              <a:t>14</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r>
              <a:rPr lang="en-US" smtClean="0"/>
              <a:t>This plot illustrates the narwhal swimming just ahead of the advancing sea ice in October and the sea ice catches up to the narwhal around Nov 10. After the first week of December the narwhal is in heavy pack ice (&gt;95%).  The narwhal’s velocity was relatively slow in August and September (shallow slope of black boxes), then speeds up in October (steeper slope).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2E3E3176-1820-4F7A-83EE-5C47412C5C6F}" type="slidenum">
              <a:rPr lang="en-US"/>
              <a:pPr/>
              <a:t>19</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r>
              <a:rPr lang="en-US" smtClean="0"/>
              <a:t>No difference in n of whales tracked during the 3 winters</a:t>
            </a:r>
          </a:p>
          <a:p>
            <a:pPr eaLnBrk="1" hangingPunct="1"/>
            <a:r>
              <a:rPr lang="en-US" smtClean="0"/>
              <a:t>Standardizes for interpopulatoin variability, just looking at whales from a single population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F0CF0BE8-53DF-4603-88F4-B82DC7F41692}" type="slidenum">
              <a:rPr lang="en-US"/>
              <a:pPr/>
              <a:t>20</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r>
              <a:rPr lang="en-US" smtClean="0"/>
              <a:t>Horizontal line indicates median response, bottom and top of box show 25 and 75 percentiles respectively. Significant differences were found between daily velocities each year (difference driven by 2004-05 season) but no differences were found between latitude with year.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6578AA-80DF-46DB-B786-F6C4FE1C207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303935-1536-41BA-AEAA-E1F2D3A20AB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852232-C33B-4A32-BAD0-1382BA3E86F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8C1434-0AC5-4283-872D-1D6DDE78369A}"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29E4BA-5E71-481B-A0B4-15B0479329E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1239CC-F665-44AA-9A81-45FA1E4082B5}"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430548-ECA5-4C7E-A7C8-C4D871F5124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40BEAA5-7CC1-47A0-B165-38612B28F1AE}"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lgn="ct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FC3F47AF-52EE-4095-ABBB-53A291378B14}"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lgn="ct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4A9F19FA-5041-4B2E-9B93-9494537BAFC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6AD0787D-1ED9-4F2F-A4CC-BA8711CCC78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1C3BF6-8D71-4824-94AC-D9A2273593A9}"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2D64CC7-B171-4E6C-8E81-66B12DE61394}"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6A07135-A78E-4E4C-98A6-D9940DDBE206}"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1C8898-F07E-456F-B6CB-F0F3FA8D0BCC}"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47E2C2-F883-45E9-B146-E33D3F4C656E}"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BF0E60-B00A-46D5-B9D3-2D7830ED108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E6B051-35A5-443E-8C48-1B093138C12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DA8E86-1DCA-4D4E-965B-4F3504DED42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9C8B57-4E16-430D-B68F-2E23953290D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1E4233E-E6A1-4754-92BC-994663815BB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BC5D47-882C-4A08-B6A9-D04C00E59A5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31F950-62ED-4D74-9D79-D213E03B4DEC}"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45EF4B-3805-40B1-B535-77A76889366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E802B2-2007-4B5B-9FE4-31CC5FD596F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DFA90B-BBC4-41DD-A71A-927B453E122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A4D41C-C175-4707-AE18-D62850BD839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61021A-44E4-4991-AC41-9DEB0EC74D7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2F77C6-4FBF-46E7-8943-7FAB4EF3F41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64E13C6-8471-4126-9EE9-4B344AEFC43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9F0B4C-DCA4-458D-918E-414BD514682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CF3C54A-791B-4580-B76D-C9C6BCC91B1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073F89-0AFE-490A-8CF3-8A9F4AE87D1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70828F-1424-41DA-8A4F-918DCAF4418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34D68733-F7E2-494C-86FA-F9A8986036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292377"/>
            </a:gs>
            <a:gs pos="100000">
              <a:srgbClr val="000099"/>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a:defRPr/>
            </a:pPr>
            <a:endParaRPr lang="en-US"/>
          </a:p>
        </p:txBody>
      </p:sp>
      <p:sp>
        <p:nvSpPr>
          <p:cNvPr id="22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22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72483C86-0D70-4FEF-8361-585B4C0C4B0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292377"/>
            </a:gs>
            <a:gs pos="100000">
              <a:srgbClr val="000099"/>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a:defRPr/>
            </a:pPr>
            <a:endParaRPr lang="en-US">
              <a:solidFill>
                <a:srgbClr val="000000"/>
              </a:solidFill>
            </a:endParaRPr>
          </a:p>
        </p:txBody>
      </p:sp>
      <p:sp>
        <p:nvSpPr>
          <p:cNvPr id="266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a:defRPr/>
            </a:pPr>
            <a:endParaRPr lang="en-US">
              <a:solidFill>
                <a:srgbClr val="000000"/>
              </a:solidFill>
            </a:endParaRPr>
          </a:p>
        </p:txBody>
      </p:sp>
      <p:sp>
        <p:nvSpPr>
          <p:cNvPr id="266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a:defRPr/>
            </a:pPr>
            <a:fld id="{314A8866-66A7-4521-B004-955E7B81E437}"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r="-14634"/>
          </a:stretch>
        </a:blipFill>
        <a:effectLst/>
      </p:bgPr>
    </p:bg>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28601" y="609600"/>
            <a:ext cx="8534400" cy="954107"/>
          </a:xfrm>
          <a:prstGeom prst="rect">
            <a:avLst/>
          </a:prstGeom>
          <a:noFill/>
          <a:ln w="9525">
            <a:noFill/>
            <a:miter lim="800000"/>
            <a:headEnd/>
            <a:tailEnd/>
          </a:ln>
        </p:spPr>
        <p:txBody>
          <a:bodyPr wrap="square">
            <a:spAutoFit/>
          </a:bodyPr>
          <a:lstStyle/>
          <a:p>
            <a:pPr algn="ctr"/>
            <a:r>
              <a:rPr lang="en-US" sz="2800" b="1" dirty="0" smtClean="0"/>
              <a:t>The Arctic sea ice landscape and the movements of narwhals (</a:t>
            </a:r>
            <a:r>
              <a:rPr lang="en-US" sz="2800" b="1" i="1" dirty="0" err="1" smtClean="0"/>
              <a:t>Monodon</a:t>
            </a:r>
            <a:r>
              <a:rPr lang="en-US" sz="2800" b="1" i="1" dirty="0" smtClean="0"/>
              <a:t> </a:t>
            </a:r>
            <a:r>
              <a:rPr lang="en-US" sz="2800" b="1" i="1" dirty="0" err="1" smtClean="0"/>
              <a:t>monoceros</a:t>
            </a:r>
            <a:r>
              <a:rPr lang="en-US" sz="2800" b="1" dirty="0" smtClean="0"/>
              <a:t>)</a:t>
            </a:r>
            <a:endParaRPr lang="en-US" sz="2800" b="1" dirty="0"/>
          </a:p>
        </p:txBody>
      </p:sp>
      <p:sp>
        <p:nvSpPr>
          <p:cNvPr id="15363" name="Text Box 3"/>
          <p:cNvSpPr txBox="1">
            <a:spLocks noChangeArrowheads="1"/>
          </p:cNvSpPr>
          <p:nvPr/>
        </p:nvSpPr>
        <p:spPr bwMode="auto">
          <a:xfrm>
            <a:off x="1676400" y="5288340"/>
            <a:ext cx="6248400" cy="1569660"/>
          </a:xfrm>
          <a:prstGeom prst="rect">
            <a:avLst/>
          </a:prstGeom>
          <a:noFill/>
          <a:ln w="9525">
            <a:noFill/>
            <a:miter lim="800000"/>
            <a:headEnd/>
            <a:tailEnd/>
          </a:ln>
        </p:spPr>
        <p:txBody>
          <a:bodyPr wrap="square">
            <a:spAutoFit/>
          </a:bodyPr>
          <a:lstStyle/>
          <a:p>
            <a:pPr algn="ctr"/>
            <a:r>
              <a:rPr lang="en-US" sz="2400" dirty="0"/>
              <a:t>Kristin </a:t>
            </a:r>
            <a:r>
              <a:rPr lang="en-US" sz="2400" dirty="0" smtClean="0"/>
              <a:t>Laidre (University of Washington), </a:t>
            </a:r>
            <a:r>
              <a:rPr lang="en-US" sz="2400" dirty="0" err="1" smtClean="0"/>
              <a:t>Mads</a:t>
            </a:r>
            <a:r>
              <a:rPr lang="en-US" sz="2400" dirty="0" smtClean="0"/>
              <a:t> </a:t>
            </a:r>
            <a:r>
              <a:rPr lang="en-US" sz="2400" dirty="0"/>
              <a:t>Peter </a:t>
            </a:r>
            <a:r>
              <a:rPr lang="en-US" sz="2400" dirty="0" err="1"/>
              <a:t>Heide-Jørgensen</a:t>
            </a:r>
            <a:r>
              <a:rPr lang="en-US" sz="2400" dirty="0"/>
              <a:t>, Harry Stern, Rune Dietz, Pierre Richard</a:t>
            </a:r>
          </a:p>
          <a:p>
            <a:pPr algn="ct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517525" y="228600"/>
            <a:ext cx="5659438" cy="396875"/>
          </a:xfrm>
          <a:prstGeom prst="rect">
            <a:avLst/>
          </a:prstGeom>
          <a:noFill/>
          <a:ln w="9525">
            <a:noFill/>
            <a:miter lim="800000"/>
            <a:headEnd/>
            <a:tailEnd/>
          </a:ln>
        </p:spPr>
        <p:txBody>
          <a:bodyPr wrap="none">
            <a:spAutoFit/>
          </a:bodyPr>
          <a:lstStyle/>
          <a:p>
            <a:r>
              <a:rPr lang="en-US" sz="2000" dirty="0" err="1"/>
              <a:t>Kakiak</a:t>
            </a:r>
            <a:r>
              <a:rPr lang="en-US" sz="2000" dirty="0"/>
              <a:t> Point, Admiralty Inlet, Canada 2003-2005</a:t>
            </a:r>
          </a:p>
        </p:txBody>
      </p:sp>
      <p:sp>
        <p:nvSpPr>
          <p:cNvPr id="24579" name="Text Box 3"/>
          <p:cNvSpPr txBox="1">
            <a:spLocks noChangeArrowheads="1"/>
          </p:cNvSpPr>
          <p:nvPr/>
        </p:nvSpPr>
        <p:spPr bwMode="auto">
          <a:xfrm>
            <a:off x="974725" y="646113"/>
            <a:ext cx="184150" cy="366712"/>
          </a:xfrm>
          <a:prstGeom prst="rect">
            <a:avLst/>
          </a:prstGeom>
          <a:noFill/>
          <a:ln w="9525">
            <a:noFill/>
            <a:miter lim="800000"/>
            <a:headEnd/>
            <a:tailEnd/>
          </a:ln>
        </p:spPr>
        <p:txBody>
          <a:bodyPr wrap="none">
            <a:spAutoFit/>
          </a:bodyPr>
          <a:lstStyle/>
          <a:p>
            <a:endParaRPr lang="en-US"/>
          </a:p>
        </p:txBody>
      </p:sp>
      <p:sp>
        <p:nvSpPr>
          <p:cNvPr id="24580" name="Text Box 4"/>
          <p:cNvSpPr txBox="1">
            <a:spLocks noChangeArrowheads="1"/>
          </p:cNvSpPr>
          <p:nvPr/>
        </p:nvSpPr>
        <p:spPr bwMode="auto">
          <a:xfrm>
            <a:off x="1905000" y="1219200"/>
            <a:ext cx="4191000" cy="1920875"/>
          </a:xfrm>
          <a:prstGeom prst="rect">
            <a:avLst/>
          </a:prstGeom>
          <a:noFill/>
          <a:ln w="9525">
            <a:noFill/>
            <a:miter lim="800000"/>
            <a:headEnd/>
            <a:tailEnd/>
          </a:ln>
        </p:spPr>
        <p:txBody>
          <a:bodyPr>
            <a:spAutoFit/>
          </a:bodyPr>
          <a:lstStyle/>
          <a:p>
            <a:pPr>
              <a:buFontTx/>
              <a:buChar char="•"/>
            </a:pPr>
            <a:r>
              <a:rPr lang="en-US" sz="2000" dirty="0"/>
              <a:t>N=13 whales tagged in 2003</a:t>
            </a:r>
          </a:p>
          <a:p>
            <a:pPr>
              <a:buFontTx/>
              <a:buChar char="•"/>
            </a:pPr>
            <a:r>
              <a:rPr lang="en-US" sz="2000" dirty="0"/>
              <a:t>N=8 whales tagged in 2004</a:t>
            </a:r>
          </a:p>
          <a:p>
            <a:pPr>
              <a:buFontTx/>
              <a:buChar char="•"/>
            </a:pPr>
            <a:r>
              <a:rPr lang="en-US" sz="2000" dirty="0"/>
              <a:t>N=13 whales tagged in 2005</a:t>
            </a:r>
          </a:p>
          <a:p>
            <a:pPr>
              <a:buFontTx/>
              <a:buChar char="•"/>
            </a:pPr>
            <a:endParaRPr lang="en-US" sz="2000" dirty="0"/>
          </a:p>
          <a:p>
            <a:pPr>
              <a:buFontTx/>
              <a:buChar char="•"/>
            </a:pPr>
            <a:r>
              <a:rPr lang="en-US" sz="2000" dirty="0"/>
              <a:t>Positions until March/April the following year.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5602" name="Picture 3" descr="alldatatracklines"/>
          <p:cNvPicPr>
            <a:picLocks noChangeAspect="1" noChangeArrowheads="1"/>
          </p:cNvPicPr>
          <p:nvPr/>
        </p:nvPicPr>
        <p:blipFill>
          <a:blip r:embed="rId2" cstate="print"/>
          <a:srcRect/>
          <a:stretch>
            <a:fillRect/>
          </a:stretch>
        </p:blipFill>
        <p:spPr bwMode="auto">
          <a:xfrm>
            <a:off x="1697038" y="-228600"/>
            <a:ext cx="5770562" cy="746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6626" name="Picture 2" descr="Figure3_LatTracks"/>
          <p:cNvPicPr>
            <a:picLocks noChangeAspect="1" noChangeArrowheads="1"/>
          </p:cNvPicPr>
          <p:nvPr/>
        </p:nvPicPr>
        <p:blipFill>
          <a:blip r:embed="rId2" cstate="print"/>
          <a:srcRect/>
          <a:stretch>
            <a:fillRect/>
          </a:stretch>
        </p:blipFill>
        <p:spPr bwMode="auto">
          <a:xfrm>
            <a:off x="1485900" y="0"/>
            <a:ext cx="60039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7650" name="Text Box 3"/>
          <p:cNvSpPr txBox="1">
            <a:spLocks noChangeArrowheads="1"/>
          </p:cNvSpPr>
          <p:nvPr/>
        </p:nvSpPr>
        <p:spPr bwMode="auto">
          <a:xfrm>
            <a:off x="6705600" y="304800"/>
            <a:ext cx="1651000" cy="519113"/>
          </a:xfrm>
          <a:prstGeom prst="rect">
            <a:avLst/>
          </a:prstGeom>
          <a:noFill/>
          <a:ln w="9525">
            <a:noFill/>
            <a:miter lim="800000"/>
            <a:headEnd/>
            <a:tailEnd/>
          </a:ln>
        </p:spPr>
        <p:txBody>
          <a:bodyPr wrap="none">
            <a:spAutoFit/>
          </a:bodyPr>
          <a:lstStyle/>
          <a:p>
            <a:r>
              <a:rPr lang="en-US" sz="2800"/>
              <a:t>Migration</a:t>
            </a:r>
          </a:p>
        </p:txBody>
      </p:sp>
      <p:pic>
        <p:nvPicPr>
          <p:cNvPr id="27651" name="Picture 5" descr="migration"/>
          <p:cNvPicPr>
            <a:picLocks noChangeAspect="1" noChangeArrowheads="1"/>
          </p:cNvPicPr>
          <p:nvPr/>
        </p:nvPicPr>
        <p:blipFill>
          <a:blip r:embed="rId2" cstate="print"/>
          <a:srcRect/>
          <a:stretch>
            <a:fillRect/>
          </a:stretch>
        </p:blipFill>
        <p:spPr bwMode="auto">
          <a:xfrm>
            <a:off x="0" y="1219200"/>
            <a:ext cx="9144000" cy="4121150"/>
          </a:xfrm>
          <a:prstGeom prst="rect">
            <a:avLst/>
          </a:prstGeom>
          <a:noFill/>
          <a:ln w="9525">
            <a:noFill/>
            <a:miter lim="800000"/>
            <a:headEnd/>
            <a:tailEnd/>
          </a:ln>
        </p:spPr>
      </p:pic>
      <p:sp>
        <p:nvSpPr>
          <p:cNvPr id="4" name="TextBox 3"/>
          <p:cNvSpPr txBox="1"/>
          <p:nvPr/>
        </p:nvSpPr>
        <p:spPr>
          <a:xfrm>
            <a:off x="7125434" y="6488668"/>
            <a:ext cx="2018566" cy="369332"/>
          </a:xfrm>
          <a:prstGeom prst="rect">
            <a:avLst/>
          </a:prstGeom>
          <a:noFill/>
        </p:spPr>
        <p:txBody>
          <a:bodyPr wrap="none" rtlCol="0">
            <a:spAutoFit/>
          </a:bodyPr>
          <a:lstStyle/>
          <a:p>
            <a:r>
              <a:rPr lang="en-US" dirty="0" smtClean="0"/>
              <a:t>Ice data: AMSR-E</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8674" name="Picture 2" descr="plot_narwhal_and_ice23"/>
          <p:cNvPicPr>
            <a:picLocks noChangeAspect="1" noChangeArrowheads="1"/>
          </p:cNvPicPr>
          <p:nvPr/>
        </p:nvPicPr>
        <p:blipFill>
          <a:blip r:embed="rId3" cstate="print"/>
          <a:srcRect/>
          <a:stretch>
            <a:fillRect/>
          </a:stretch>
        </p:blipFill>
        <p:spPr bwMode="auto">
          <a:xfrm>
            <a:off x="1143000" y="104775"/>
            <a:ext cx="6629400" cy="5800725"/>
          </a:xfrm>
          <a:prstGeom prst="rect">
            <a:avLst/>
          </a:prstGeom>
          <a:noFill/>
          <a:ln w="9525">
            <a:noFill/>
            <a:miter lim="800000"/>
            <a:headEnd/>
            <a:tailEnd/>
          </a:ln>
        </p:spPr>
      </p:pic>
      <p:pic>
        <p:nvPicPr>
          <p:cNvPr id="28675" name="Picture 3" descr="colorbar"/>
          <p:cNvPicPr>
            <a:picLocks noChangeAspect="1" noChangeArrowheads="1"/>
          </p:cNvPicPr>
          <p:nvPr/>
        </p:nvPicPr>
        <p:blipFill>
          <a:blip r:embed="rId4" cstate="print"/>
          <a:srcRect/>
          <a:stretch>
            <a:fillRect/>
          </a:stretch>
        </p:blipFill>
        <p:spPr bwMode="auto">
          <a:xfrm>
            <a:off x="361950" y="6019800"/>
            <a:ext cx="2228850" cy="628650"/>
          </a:xfrm>
          <a:prstGeom prst="rect">
            <a:avLst/>
          </a:prstGeom>
          <a:noFill/>
          <a:ln w="9525">
            <a:noFill/>
            <a:miter lim="800000"/>
            <a:headEnd/>
            <a:tailEnd/>
          </a:ln>
        </p:spPr>
      </p:pic>
      <p:sp>
        <p:nvSpPr>
          <p:cNvPr id="28676" name="Text Box 4"/>
          <p:cNvSpPr txBox="1">
            <a:spLocks noChangeArrowheads="1"/>
          </p:cNvSpPr>
          <p:nvPr/>
        </p:nvSpPr>
        <p:spPr bwMode="auto">
          <a:xfrm>
            <a:off x="2819400" y="6172200"/>
            <a:ext cx="5943600" cy="396875"/>
          </a:xfrm>
          <a:prstGeom prst="rect">
            <a:avLst/>
          </a:prstGeom>
          <a:noFill/>
          <a:ln w="9525">
            <a:noFill/>
            <a:miter lim="800000"/>
            <a:headEnd/>
            <a:tailEnd/>
          </a:ln>
        </p:spPr>
        <p:txBody>
          <a:bodyPr>
            <a:spAutoFit/>
          </a:bodyPr>
          <a:lstStyle/>
          <a:p>
            <a:r>
              <a:rPr lang="en-US" sz="2000"/>
              <a:t>Fall migration occurs ahead of the forming fast ice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9698" name="Picture 2" descr="alldatatracklines"/>
          <p:cNvPicPr>
            <a:picLocks noChangeAspect="1" noChangeArrowheads="1"/>
          </p:cNvPicPr>
          <p:nvPr/>
        </p:nvPicPr>
        <p:blipFill>
          <a:blip r:embed="rId2" cstate="print"/>
          <a:srcRect/>
          <a:stretch>
            <a:fillRect/>
          </a:stretch>
        </p:blipFill>
        <p:spPr bwMode="auto">
          <a:xfrm>
            <a:off x="1697038" y="-228600"/>
            <a:ext cx="5770562" cy="7467600"/>
          </a:xfrm>
          <a:prstGeom prst="rect">
            <a:avLst/>
          </a:prstGeom>
          <a:noFill/>
          <a:ln w="9525">
            <a:noFill/>
            <a:miter lim="800000"/>
            <a:headEnd/>
            <a:tailEnd/>
          </a:ln>
        </p:spPr>
      </p:pic>
      <p:sp>
        <p:nvSpPr>
          <p:cNvPr id="29699" name="Text Box 3"/>
          <p:cNvSpPr txBox="1">
            <a:spLocks noChangeArrowheads="1"/>
          </p:cNvSpPr>
          <p:nvPr/>
        </p:nvSpPr>
        <p:spPr bwMode="auto">
          <a:xfrm>
            <a:off x="7702550" y="304800"/>
            <a:ext cx="1212850" cy="519113"/>
          </a:xfrm>
          <a:prstGeom prst="rect">
            <a:avLst/>
          </a:prstGeom>
          <a:noFill/>
          <a:ln w="9525">
            <a:noFill/>
            <a:miter lim="800000"/>
            <a:headEnd/>
            <a:tailEnd/>
          </a:ln>
        </p:spPr>
        <p:txBody>
          <a:bodyPr wrap="none">
            <a:spAutoFit/>
          </a:bodyPr>
          <a:lstStyle/>
          <a:p>
            <a:r>
              <a:rPr lang="en-US" sz="2800"/>
              <a:t>Winter</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0722" name="Picture 2" descr="alldatatracklines_winter0304"/>
          <p:cNvPicPr>
            <a:picLocks noChangeAspect="1" noChangeArrowheads="1"/>
          </p:cNvPicPr>
          <p:nvPr/>
        </p:nvPicPr>
        <p:blipFill>
          <a:blip r:embed="rId2" cstate="print"/>
          <a:srcRect/>
          <a:stretch>
            <a:fillRect/>
          </a:stretch>
        </p:blipFill>
        <p:spPr bwMode="auto">
          <a:xfrm>
            <a:off x="1700213" y="-227013"/>
            <a:ext cx="5767387" cy="7462838"/>
          </a:xfrm>
          <a:prstGeom prst="rect">
            <a:avLst/>
          </a:prstGeom>
          <a:noFill/>
          <a:ln w="9525">
            <a:noFill/>
            <a:miter lim="800000"/>
            <a:headEnd/>
            <a:tailEnd/>
          </a:ln>
        </p:spPr>
      </p:pic>
      <p:sp>
        <p:nvSpPr>
          <p:cNvPr id="30723" name="Text Box 3"/>
          <p:cNvSpPr txBox="1">
            <a:spLocks noChangeArrowheads="1"/>
          </p:cNvSpPr>
          <p:nvPr/>
        </p:nvSpPr>
        <p:spPr bwMode="auto">
          <a:xfrm>
            <a:off x="7702550" y="319088"/>
            <a:ext cx="1212850" cy="519112"/>
          </a:xfrm>
          <a:prstGeom prst="rect">
            <a:avLst/>
          </a:prstGeom>
          <a:noFill/>
          <a:ln w="9525">
            <a:noFill/>
            <a:miter lim="800000"/>
            <a:headEnd/>
            <a:tailEnd/>
          </a:ln>
        </p:spPr>
        <p:txBody>
          <a:bodyPr wrap="none">
            <a:spAutoFit/>
          </a:bodyPr>
          <a:lstStyle/>
          <a:p>
            <a:r>
              <a:rPr lang="en-US" sz="2800"/>
              <a:t>Winter</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1746" name="Picture 2" descr="alldatatracklines_winter0305"/>
          <p:cNvPicPr>
            <a:picLocks noChangeAspect="1" noChangeArrowheads="1"/>
          </p:cNvPicPr>
          <p:nvPr/>
        </p:nvPicPr>
        <p:blipFill>
          <a:blip r:embed="rId2" cstate="print"/>
          <a:srcRect/>
          <a:stretch>
            <a:fillRect/>
          </a:stretch>
        </p:blipFill>
        <p:spPr bwMode="auto">
          <a:xfrm>
            <a:off x="1700213" y="-227013"/>
            <a:ext cx="5767387" cy="7462838"/>
          </a:xfrm>
          <a:prstGeom prst="rect">
            <a:avLst/>
          </a:prstGeom>
          <a:noFill/>
          <a:ln w="9525">
            <a:noFill/>
            <a:miter lim="800000"/>
            <a:headEnd/>
            <a:tailEnd/>
          </a:ln>
        </p:spPr>
      </p:pic>
      <p:sp>
        <p:nvSpPr>
          <p:cNvPr id="31747" name="Text Box 3"/>
          <p:cNvSpPr txBox="1">
            <a:spLocks noChangeArrowheads="1"/>
          </p:cNvSpPr>
          <p:nvPr/>
        </p:nvSpPr>
        <p:spPr bwMode="auto">
          <a:xfrm>
            <a:off x="7702550" y="304800"/>
            <a:ext cx="1212850" cy="519113"/>
          </a:xfrm>
          <a:prstGeom prst="rect">
            <a:avLst/>
          </a:prstGeom>
          <a:noFill/>
          <a:ln w="9525">
            <a:noFill/>
            <a:miter lim="800000"/>
            <a:headEnd/>
            <a:tailEnd/>
          </a:ln>
        </p:spPr>
        <p:txBody>
          <a:bodyPr wrap="none">
            <a:spAutoFit/>
          </a:bodyPr>
          <a:lstStyle/>
          <a:p>
            <a:r>
              <a:rPr lang="en-US" sz="2800"/>
              <a:t>Winter</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2770" name="Picture 2" descr="alldatatracklines_winter0306"/>
          <p:cNvPicPr>
            <a:picLocks noChangeAspect="1" noChangeArrowheads="1"/>
          </p:cNvPicPr>
          <p:nvPr/>
        </p:nvPicPr>
        <p:blipFill>
          <a:blip r:embed="rId2" cstate="print"/>
          <a:srcRect/>
          <a:stretch>
            <a:fillRect/>
          </a:stretch>
        </p:blipFill>
        <p:spPr bwMode="auto">
          <a:xfrm>
            <a:off x="1700213" y="-227013"/>
            <a:ext cx="5767387" cy="7462838"/>
          </a:xfrm>
          <a:prstGeom prst="rect">
            <a:avLst/>
          </a:prstGeom>
          <a:noFill/>
          <a:ln w="9525">
            <a:noFill/>
            <a:miter lim="800000"/>
            <a:headEnd/>
            <a:tailEnd/>
          </a:ln>
        </p:spPr>
      </p:pic>
      <p:sp>
        <p:nvSpPr>
          <p:cNvPr id="32771" name="Text Box 3"/>
          <p:cNvSpPr txBox="1">
            <a:spLocks noChangeArrowheads="1"/>
          </p:cNvSpPr>
          <p:nvPr/>
        </p:nvSpPr>
        <p:spPr bwMode="auto">
          <a:xfrm>
            <a:off x="7702550" y="304800"/>
            <a:ext cx="1212850" cy="519113"/>
          </a:xfrm>
          <a:prstGeom prst="rect">
            <a:avLst/>
          </a:prstGeom>
          <a:noFill/>
          <a:ln w="9525">
            <a:noFill/>
            <a:miter lim="800000"/>
            <a:headEnd/>
            <a:tailEnd/>
          </a:ln>
        </p:spPr>
        <p:txBody>
          <a:bodyPr wrap="none">
            <a:spAutoFit/>
          </a:bodyPr>
          <a:lstStyle/>
          <a:p>
            <a:r>
              <a:rPr lang="en-US" sz="2800"/>
              <a:t>Winter</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219200" y="457200"/>
            <a:ext cx="6553200" cy="701675"/>
          </a:xfrm>
          <a:prstGeom prst="rect">
            <a:avLst/>
          </a:prstGeom>
          <a:noFill/>
          <a:ln w="9525">
            <a:noFill/>
            <a:miter lim="800000"/>
            <a:headEnd/>
            <a:tailEnd/>
          </a:ln>
        </p:spPr>
        <p:txBody>
          <a:bodyPr anchor="ctr">
            <a:spAutoFit/>
          </a:bodyPr>
          <a:lstStyle/>
          <a:p>
            <a:pPr algn="ctr"/>
            <a:r>
              <a:rPr lang="en-US" sz="2000" b="1">
                <a:cs typeface="Times New Roman" pitchFamily="18" charset="0"/>
              </a:rPr>
              <a:t>Winter kernel home ranges (km</a:t>
            </a:r>
            <a:r>
              <a:rPr lang="en-US" sz="2000" b="1" baseline="30000">
                <a:cs typeface="Times New Roman" pitchFamily="18" charset="0"/>
              </a:rPr>
              <a:t>2</a:t>
            </a:r>
            <a:r>
              <a:rPr lang="en-US" sz="2000" b="1">
                <a:cs typeface="Times New Roman" pitchFamily="18" charset="0"/>
              </a:rPr>
              <a:t>) between 15 November and 15 April</a:t>
            </a:r>
            <a:endParaRPr lang="en-US" sz="2000" b="1"/>
          </a:p>
        </p:txBody>
      </p:sp>
      <p:sp>
        <p:nvSpPr>
          <p:cNvPr id="33795" name="Rectangle 33"/>
          <p:cNvSpPr>
            <a:spLocks noChangeArrowheads="1"/>
          </p:cNvSpPr>
          <p:nvPr/>
        </p:nvSpPr>
        <p:spPr bwMode="auto">
          <a:xfrm>
            <a:off x="-928688" y="4775200"/>
            <a:ext cx="9144001" cy="0"/>
          </a:xfrm>
          <a:prstGeom prst="rect">
            <a:avLst/>
          </a:prstGeom>
          <a:noFill/>
          <a:ln w="9525">
            <a:noFill/>
            <a:miter lim="800000"/>
            <a:headEnd/>
            <a:tailEnd/>
          </a:ln>
        </p:spPr>
        <p:txBody>
          <a:bodyPr wrap="none" anchor="ctr">
            <a:spAutoFit/>
          </a:bodyPr>
          <a:lstStyle/>
          <a:p>
            <a:endParaRPr lang="en-US"/>
          </a:p>
        </p:txBody>
      </p:sp>
      <p:graphicFrame>
        <p:nvGraphicFramePr>
          <p:cNvPr id="115818" name="Group 106"/>
          <p:cNvGraphicFramePr>
            <a:graphicFrameLocks noGrp="1"/>
          </p:cNvGraphicFramePr>
          <p:nvPr>
            <p:ph/>
          </p:nvPr>
        </p:nvGraphicFramePr>
        <p:xfrm>
          <a:off x="838200" y="1905000"/>
          <a:ext cx="7467600" cy="4267200"/>
        </p:xfrm>
        <a:graphic>
          <a:graphicData uri="http://schemas.openxmlformats.org/drawingml/2006/table">
            <a:tbl>
              <a:tblPr/>
              <a:tblGrid>
                <a:gridCol w="1746250"/>
                <a:gridCol w="1749425"/>
                <a:gridCol w="1379538"/>
                <a:gridCol w="1295400"/>
                <a:gridCol w="1296987"/>
              </a:tblGrid>
              <a:tr h="18669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Times New Roman" pitchFamily="18" charset="0"/>
                        </a:rPr>
                        <a:t>Years</a:t>
                      </a:r>
                      <a:endParaRPr kumimoji="0" lang="en-US" sz="2000" b="0" i="0" u="none" strike="noStrike" cap="none" normalizeH="0" baseline="0" smtClean="0">
                        <a:ln>
                          <a:noFill/>
                        </a:ln>
                        <a:solidFill>
                          <a:schemeClr val="tx1"/>
                        </a:solidFill>
                        <a:effectLst/>
                        <a:latin typeface="Arial" charset="0"/>
                      </a:endParaRPr>
                    </a:p>
                  </a:txBody>
                  <a:tcPr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Times New Roman" pitchFamily="18" charset="0"/>
                        </a:rPr>
                        <a:t>N whales</a:t>
                      </a:r>
                      <a:endParaRPr kumimoji="0" lang="en-US" sz="2000" b="0" i="0" u="none" strike="noStrike" cap="none" normalizeH="0" baseline="0" smtClean="0">
                        <a:ln>
                          <a:noFill/>
                        </a:ln>
                        <a:solidFill>
                          <a:schemeClr val="tx1"/>
                        </a:solidFill>
                        <a:effectLst/>
                        <a:latin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Times New Roman" pitchFamily="18" charset="0"/>
                        </a:rPr>
                        <a:t>95% home range</a:t>
                      </a:r>
                      <a:endParaRPr kumimoji="0" lang="en-US" sz="2000" b="0" i="0" u="none" strike="noStrike" cap="none" normalizeH="0" baseline="0" smtClean="0">
                        <a:ln>
                          <a:noFill/>
                        </a:ln>
                        <a:solidFill>
                          <a:schemeClr val="tx1"/>
                        </a:solidFill>
                        <a:effectLst/>
                        <a:latin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Times New Roman" pitchFamily="18" charset="0"/>
                        </a:rPr>
                        <a:t>75% home range</a:t>
                      </a:r>
                      <a:endParaRPr kumimoji="0" lang="en-US" sz="2000" b="0" i="0" u="none" strike="noStrike" cap="none" normalizeH="0" baseline="0" smtClean="0">
                        <a:ln>
                          <a:noFill/>
                        </a:ln>
                        <a:solidFill>
                          <a:schemeClr val="tx1"/>
                        </a:solidFill>
                        <a:effectLst/>
                        <a:latin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Times New Roman" pitchFamily="18" charset="0"/>
                        </a:rPr>
                        <a:t>50% home range</a:t>
                      </a:r>
                      <a:endParaRPr kumimoji="0" lang="en-US" sz="2000" b="0" i="0" u="none" strike="noStrike" cap="none" normalizeH="0" baseline="0" smtClean="0">
                        <a:ln>
                          <a:noFill/>
                        </a:ln>
                        <a:solidFill>
                          <a:schemeClr val="tx1"/>
                        </a:solidFill>
                        <a:effectLst/>
                        <a:latin typeface="Arial" charset="0"/>
                      </a:endParaRPr>
                    </a:p>
                  </a:txBody>
                  <a:tcPr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001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Times New Roman" pitchFamily="18" charset="0"/>
                        </a:rPr>
                        <a:t>2003-2004</a:t>
                      </a:r>
                      <a:endParaRPr kumimoji="0" lang="en-US" sz="2000" b="0" i="0" u="none" strike="noStrike" cap="none" normalizeH="0" baseline="0" smtClean="0">
                        <a:ln>
                          <a:noFill/>
                        </a:ln>
                        <a:solidFill>
                          <a:schemeClr val="tx1"/>
                        </a:solidFill>
                        <a:effectLst/>
                        <a:latin typeface="Arial" charset="0"/>
                      </a:endParaRPr>
                    </a:p>
                  </a:txBody>
                  <a:tcPr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Times New Roman" pitchFamily="18" charset="0"/>
                        </a:rPr>
                        <a:t>6</a:t>
                      </a:r>
                      <a:endParaRPr kumimoji="0" lang="en-US" sz="2000" b="0" i="0" u="none" strike="noStrike" cap="none" normalizeH="0" baseline="0" smtClean="0">
                        <a:ln>
                          <a:noFill/>
                        </a:ln>
                        <a:solidFill>
                          <a:schemeClr val="tx1"/>
                        </a:solidFill>
                        <a:effectLst/>
                        <a:latin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Times New Roman" pitchFamily="18" charset="0"/>
                        </a:rPr>
                        <a:t>153,587</a:t>
                      </a:r>
                      <a:endParaRPr kumimoji="0" lang="en-US" sz="2000" b="0" i="0" u="none" strike="noStrike" cap="none" normalizeH="0" baseline="0" smtClean="0">
                        <a:ln>
                          <a:noFill/>
                        </a:ln>
                        <a:solidFill>
                          <a:schemeClr val="tx1"/>
                        </a:solidFill>
                        <a:effectLst/>
                        <a:latin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Times New Roman" pitchFamily="18" charset="0"/>
                        </a:rPr>
                        <a:t>46,678</a:t>
                      </a:r>
                      <a:endParaRPr kumimoji="0" lang="en-US" sz="2000" b="0" i="0" u="none" strike="noStrike" cap="none" normalizeH="0" baseline="0" smtClean="0">
                        <a:ln>
                          <a:noFill/>
                        </a:ln>
                        <a:solidFill>
                          <a:schemeClr val="tx1"/>
                        </a:solidFill>
                        <a:effectLst/>
                        <a:latin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Times New Roman" pitchFamily="18" charset="0"/>
                        </a:rPr>
                        <a:t>10,360</a:t>
                      </a:r>
                      <a:endParaRPr kumimoji="0" lang="en-US" sz="2000" b="0" i="0" u="none" strike="noStrike" cap="none" normalizeH="0" baseline="0" smtClean="0">
                        <a:ln>
                          <a:noFill/>
                        </a:ln>
                        <a:solidFill>
                          <a:schemeClr val="tx1"/>
                        </a:solidFill>
                        <a:effectLst/>
                        <a:latin typeface="Arial" charset="0"/>
                      </a:endParaRPr>
                    </a:p>
                  </a:txBody>
                  <a:tcPr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8001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Times New Roman" pitchFamily="18" charset="0"/>
                        </a:rPr>
                        <a:t>2004-2005</a:t>
                      </a:r>
                      <a:endParaRPr kumimoji="0" lang="en-US" sz="2000" b="0" i="0" u="none" strike="noStrike" cap="none" normalizeH="0" baseline="0" smtClean="0">
                        <a:ln>
                          <a:noFill/>
                        </a:ln>
                        <a:solidFill>
                          <a:schemeClr val="tx1"/>
                        </a:solidFill>
                        <a:effectLst/>
                        <a:latin typeface="Arial" charset="0"/>
                      </a:endParaRPr>
                    </a:p>
                  </a:txBody>
                  <a:tcP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Times New Roman" pitchFamily="18" charset="0"/>
                        </a:rPr>
                        <a:t>6</a:t>
                      </a:r>
                      <a:endParaRPr kumimoji="0" lang="en-US" sz="2000" b="0" i="0" u="none" strike="noStrike" cap="none" normalizeH="0" baseline="0" smtClean="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Times New Roman" pitchFamily="18" charset="0"/>
                        </a:rPr>
                        <a:t>21,084</a:t>
                      </a:r>
                      <a:endParaRPr kumimoji="0" lang="en-US" sz="2000" b="0" i="0" u="none" strike="noStrike" cap="none" normalizeH="0" baseline="0" smtClean="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Times New Roman" pitchFamily="18" charset="0"/>
                        </a:rPr>
                        <a:t>9,319</a:t>
                      </a:r>
                      <a:endParaRPr kumimoji="0" lang="en-US" sz="2000" b="0" i="0" u="none" strike="noStrike" cap="none" normalizeH="0" baseline="0" smtClean="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Times New Roman" pitchFamily="18" charset="0"/>
                        </a:rPr>
                        <a:t>3,506</a:t>
                      </a:r>
                      <a:endParaRPr kumimoji="0" lang="en-US" sz="20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noFill/>
                  </a:tcPr>
                </a:tc>
              </a:tr>
              <a:tr h="8001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Times New Roman" pitchFamily="18" charset="0"/>
                        </a:rPr>
                        <a:t>2005-2006</a:t>
                      </a:r>
                      <a:endParaRPr kumimoji="0" lang="en-US" sz="2000" b="0" i="0" u="none" strike="noStrike" cap="none" normalizeH="0" baseline="0" smtClean="0">
                        <a:ln>
                          <a:noFill/>
                        </a:ln>
                        <a:solidFill>
                          <a:schemeClr val="tx1"/>
                        </a:solidFill>
                        <a:effectLst/>
                        <a:latin typeface="Arial" charset="0"/>
                      </a:endParaRPr>
                    </a:p>
                  </a:txBody>
                  <a:tcPr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Times New Roman" pitchFamily="18" charset="0"/>
                        </a:rPr>
                        <a:t>9</a:t>
                      </a:r>
                      <a:endParaRPr kumimoji="0" lang="en-US" sz="2000" b="0" i="0" u="none" strike="noStrike" cap="none" normalizeH="0" baseline="0" smtClean="0">
                        <a:ln>
                          <a:noFill/>
                        </a:ln>
                        <a:solidFill>
                          <a:schemeClr val="tx1"/>
                        </a:solidFill>
                        <a:effectLst/>
                        <a:latin typeface="Arial" charset="0"/>
                      </a:endParaRPr>
                    </a:p>
                  </a:txBody>
                  <a:tcP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Times New Roman" pitchFamily="18" charset="0"/>
                        </a:rPr>
                        <a:t>128,932</a:t>
                      </a:r>
                      <a:endParaRPr kumimoji="0" lang="en-US" sz="2000" b="0" i="0" u="none" strike="noStrike" cap="none" normalizeH="0" baseline="0" smtClean="0">
                        <a:ln>
                          <a:noFill/>
                        </a:ln>
                        <a:solidFill>
                          <a:schemeClr val="tx1"/>
                        </a:solidFill>
                        <a:effectLst/>
                        <a:latin typeface="Arial" charset="0"/>
                      </a:endParaRPr>
                    </a:p>
                  </a:txBody>
                  <a:tcP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Times New Roman" pitchFamily="18" charset="0"/>
                        </a:rPr>
                        <a:t>34,419</a:t>
                      </a:r>
                      <a:endParaRPr kumimoji="0" lang="en-US" sz="2000" b="0" i="0" u="none" strike="noStrike" cap="none" normalizeH="0" baseline="0" smtClean="0">
                        <a:ln>
                          <a:noFill/>
                        </a:ln>
                        <a:solidFill>
                          <a:schemeClr val="tx1"/>
                        </a:solidFill>
                        <a:effectLst/>
                        <a:latin typeface="Arial" charset="0"/>
                      </a:endParaRPr>
                    </a:p>
                  </a:txBody>
                  <a:tcP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Times New Roman" pitchFamily="18" charset="0"/>
                        </a:rPr>
                        <a:t>9,769</a:t>
                      </a:r>
                      <a:endParaRPr kumimoji="0" lang="en-US" sz="20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r="-12733"/>
          </a:stretch>
        </a:blipFill>
        <a:effectLst/>
      </p:bgPr>
    </p:bg>
    <p:spTree>
      <p:nvGrpSpPr>
        <p:cNvPr id="1" name=""/>
        <p:cNvGrpSpPr/>
        <p:nvPr/>
      </p:nvGrpSpPr>
      <p:grpSpPr>
        <a:xfrm>
          <a:off x="0" y="0"/>
          <a:ext cx="0" cy="0"/>
          <a:chOff x="0" y="0"/>
          <a:chExt cx="0" cy="0"/>
        </a:xfrm>
      </p:grpSpPr>
      <p:sp>
        <p:nvSpPr>
          <p:cNvPr id="16386" name="Oval 2"/>
          <p:cNvSpPr>
            <a:spLocks noChangeArrowheads="1"/>
          </p:cNvSpPr>
          <p:nvPr/>
        </p:nvSpPr>
        <p:spPr bwMode="auto">
          <a:xfrm>
            <a:off x="3048000" y="1828800"/>
            <a:ext cx="685800" cy="685800"/>
          </a:xfrm>
          <a:prstGeom prst="ellipse">
            <a:avLst/>
          </a:prstGeom>
          <a:noFill/>
          <a:ln w="9525">
            <a:solidFill>
              <a:srgbClr val="FF0000"/>
            </a:solidFill>
            <a:round/>
            <a:headEnd/>
            <a:tailEnd/>
          </a:ln>
        </p:spPr>
        <p:txBody>
          <a:bodyPr wrap="none" anchor="ctr"/>
          <a:lstStyle/>
          <a:p>
            <a:endParaRPr lang="en-US"/>
          </a:p>
        </p:txBody>
      </p:sp>
      <p:grpSp>
        <p:nvGrpSpPr>
          <p:cNvPr id="16387" name="Group 7"/>
          <p:cNvGrpSpPr>
            <a:grpSpLocks/>
          </p:cNvGrpSpPr>
          <p:nvPr/>
        </p:nvGrpSpPr>
        <p:grpSpPr bwMode="auto">
          <a:xfrm>
            <a:off x="6096000" y="4146550"/>
            <a:ext cx="3048000" cy="2711450"/>
            <a:chOff x="3840" y="2612"/>
            <a:chExt cx="1920" cy="1708"/>
          </a:xfrm>
        </p:grpSpPr>
        <p:pic>
          <p:nvPicPr>
            <p:cNvPr id="16388" name="Picture 3" descr="narwhal survey results"/>
            <p:cNvPicPr>
              <a:picLocks noChangeAspect="1" noChangeArrowheads="1"/>
            </p:cNvPicPr>
            <p:nvPr/>
          </p:nvPicPr>
          <p:blipFill>
            <a:blip r:embed="rId3" cstate="print"/>
            <a:srcRect/>
            <a:stretch>
              <a:fillRect/>
            </a:stretch>
          </p:blipFill>
          <p:spPr bwMode="auto">
            <a:xfrm>
              <a:off x="3840" y="2612"/>
              <a:ext cx="1920" cy="1708"/>
            </a:xfrm>
            <a:prstGeom prst="rect">
              <a:avLst/>
            </a:prstGeom>
            <a:noFill/>
            <a:ln w="9525">
              <a:noFill/>
              <a:miter lim="800000"/>
              <a:headEnd/>
              <a:tailEnd/>
            </a:ln>
          </p:spPr>
        </p:pic>
        <p:sp>
          <p:nvSpPr>
            <p:cNvPr id="16389" name="Rectangle 4"/>
            <p:cNvSpPr>
              <a:spLocks noChangeArrowheads="1"/>
            </p:cNvSpPr>
            <p:nvPr/>
          </p:nvSpPr>
          <p:spPr bwMode="auto">
            <a:xfrm>
              <a:off x="4560" y="3072"/>
              <a:ext cx="432" cy="480"/>
            </a:xfrm>
            <a:prstGeom prst="rect">
              <a:avLst/>
            </a:prstGeom>
            <a:solidFill>
              <a:srgbClr val="FFFF00">
                <a:alpha val="39999"/>
              </a:srgbClr>
            </a:solidFill>
            <a:ln w="12700">
              <a:solidFill>
                <a:schemeClr val="tx1"/>
              </a:solidFill>
              <a:miter lim="800000"/>
              <a:headEnd/>
              <a:tailEnd/>
            </a:ln>
          </p:spPr>
          <p:txBody>
            <a:bodyPr wrap="none" anchor="ctr"/>
            <a:lstStyle/>
            <a:p>
              <a:endParaRPr lang="en-US"/>
            </a:p>
          </p:txBody>
        </p:sp>
        <p:sp>
          <p:nvSpPr>
            <p:cNvPr id="16390" name="Text Box 5"/>
            <p:cNvSpPr txBox="1">
              <a:spLocks noChangeArrowheads="1"/>
            </p:cNvSpPr>
            <p:nvPr/>
          </p:nvSpPr>
          <p:spPr bwMode="auto">
            <a:xfrm>
              <a:off x="3936" y="3552"/>
              <a:ext cx="507" cy="192"/>
            </a:xfrm>
            <a:prstGeom prst="rect">
              <a:avLst/>
            </a:prstGeom>
            <a:noFill/>
            <a:ln w="9525">
              <a:noFill/>
              <a:miter lim="800000"/>
              <a:headEnd/>
              <a:tailEnd/>
            </a:ln>
          </p:spPr>
          <p:txBody>
            <a:bodyPr wrap="none">
              <a:spAutoFit/>
            </a:bodyPr>
            <a:lstStyle/>
            <a:p>
              <a:r>
                <a:rPr lang="en-US" sz="1400"/>
                <a:t>Canada</a:t>
              </a:r>
            </a:p>
          </p:txBody>
        </p:sp>
        <p:sp>
          <p:nvSpPr>
            <p:cNvPr id="16391" name="Text Box 6"/>
            <p:cNvSpPr txBox="1">
              <a:spLocks noChangeArrowheads="1"/>
            </p:cNvSpPr>
            <p:nvPr/>
          </p:nvSpPr>
          <p:spPr bwMode="auto">
            <a:xfrm>
              <a:off x="4800" y="2832"/>
              <a:ext cx="637" cy="192"/>
            </a:xfrm>
            <a:prstGeom prst="rect">
              <a:avLst/>
            </a:prstGeom>
            <a:noFill/>
            <a:ln w="9525">
              <a:noFill/>
              <a:miter lim="800000"/>
              <a:headEnd/>
              <a:tailEnd/>
            </a:ln>
          </p:spPr>
          <p:txBody>
            <a:bodyPr wrap="none">
              <a:spAutoFit/>
            </a:bodyPr>
            <a:lstStyle/>
            <a:p>
              <a:r>
                <a:rPr lang="en-US" sz="1400"/>
                <a:t>Greenland</a:t>
              </a: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4818" name="Picture 2" descr="RangeVelocityBoxplots"/>
          <p:cNvPicPr>
            <a:picLocks noChangeAspect="1" noChangeArrowheads="1"/>
          </p:cNvPicPr>
          <p:nvPr/>
        </p:nvPicPr>
        <p:blipFill>
          <a:blip r:embed="rId3" cstate="print"/>
          <a:srcRect/>
          <a:stretch>
            <a:fillRect/>
          </a:stretch>
        </p:blipFill>
        <p:spPr bwMode="auto">
          <a:xfrm>
            <a:off x="228600" y="1066800"/>
            <a:ext cx="8458200" cy="4229100"/>
          </a:xfrm>
          <a:prstGeom prst="rect">
            <a:avLst/>
          </a:prstGeom>
          <a:noFill/>
          <a:ln w="9525">
            <a:noFill/>
            <a:miter lim="800000"/>
            <a:headEnd/>
            <a:tailEnd/>
          </a:ln>
        </p:spPr>
      </p:pic>
      <p:sp>
        <p:nvSpPr>
          <p:cNvPr id="34819" name="Text Box 4"/>
          <p:cNvSpPr txBox="1">
            <a:spLocks noChangeArrowheads="1"/>
          </p:cNvSpPr>
          <p:nvPr/>
        </p:nvSpPr>
        <p:spPr bwMode="auto">
          <a:xfrm>
            <a:off x="1752600" y="508000"/>
            <a:ext cx="1990725" cy="396875"/>
          </a:xfrm>
          <a:prstGeom prst="rect">
            <a:avLst/>
          </a:prstGeom>
          <a:noFill/>
          <a:ln w="9525">
            <a:noFill/>
            <a:miter lim="800000"/>
            <a:headEnd/>
            <a:tailEnd/>
          </a:ln>
        </p:spPr>
        <p:txBody>
          <a:bodyPr wrap="none">
            <a:spAutoFit/>
          </a:bodyPr>
          <a:lstStyle/>
          <a:p>
            <a:r>
              <a:rPr lang="en-US" sz="2000"/>
              <a:t>Median Latitude</a:t>
            </a:r>
          </a:p>
        </p:txBody>
      </p:sp>
      <p:sp>
        <p:nvSpPr>
          <p:cNvPr id="34820" name="Text Box 5"/>
          <p:cNvSpPr txBox="1">
            <a:spLocks noChangeArrowheads="1"/>
          </p:cNvSpPr>
          <p:nvPr/>
        </p:nvSpPr>
        <p:spPr bwMode="auto">
          <a:xfrm>
            <a:off x="5791200" y="533400"/>
            <a:ext cx="1978025" cy="396875"/>
          </a:xfrm>
          <a:prstGeom prst="rect">
            <a:avLst/>
          </a:prstGeom>
          <a:noFill/>
          <a:ln w="9525">
            <a:noFill/>
            <a:miter lim="800000"/>
            <a:headEnd/>
            <a:tailEnd/>
          </a:ln>
        </p:spPr>
        <p:txBody>
          <a:bodyPr wrap="none">
            <a:spAutoFit/>
          </a:bodyPr>
          <a:lstStyle/>
          <a:p>
            <a:r>
              <a:rPr lang="en-US" sz="2000"/>
              <a:t>Median Velocity</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grpSp>
        <p:nvGrpSpPr>
          <p:cNvPr id="35842" name="Group 14"/>
          <p:cNvGrpSpPr>
            <a:grpSpLocks/>
          </p:cNvGrpSpPr>
          <p:nvPr/>
        </p:nvGrpSpPr>
        <p:grpSpPr bwMode="auto">
          <a:xfrm>
            <a:off x="228600" y="2017713"/>
            <a:ext cx="8763000" cy="3925887"/>
            <a:chOff x="144" y="1271"/>
            <a:chExt cx="5520" cy="2473"/>
          </a:xfrm>
        </p:grpSpPr>
        <p:grpSp>
          <p:nvGrpSpPr>
            <p:cNvPr id="35848" name="Group 9"/>
            <p:cNvGrpSpPr>
              <a:grpSpLocks/>
            </p:cNvGrpSpPr>
            <p:nvPr/>
          </p:nvGrpSpPr>
          <p:grpSpPr bwMode="auto">
            <a:xfrm>
              <a:off x="144" y="1271"/>
              <a:ext cx="5520" cy="2473"/>
              <a:chOff x="144" y="1271"/>
              <a:chExt cx="5520" cy="2473"/>
            </a:xfrm>
          </p:grpSpPr>
          <p:pic>
            <p:nvPicPr>
              <p:cNvPr id="35850" name="Picture 2" descr="update2008largeregion"/>
              <p:cNvPicPr>
                <a:picLocks noChangeAspect="1" noChangeArrowheads="1"/>
              </p:cNvPicPr>
              <p:nvPr/>
            </p:nvPicPr>
            <p:blipFill>
              <a:blip r:embed="rId2" cstate="print"/>
              <a:srcRect/>
              <a:stretch>
                <a:fillRect/>
              </a:stretch>
            </p:blipFill>
            <p:spPr bwMode="auto">
              <a:xfrm>
                <a:off x="144" y="1271"/>
                <a:ext cx="5520" cy="2473"/>
              </a:xfrm>
              <a:prstGeom prst="rect">
                <a:avLst/>
              </a:prstGeom>
              <a:noFill/>
              <a:ln w="9525">
                <a:noFill/>
                <a:miter lim="800000"/>
                <a:headEnd/>
                <a:tailEnd/>
              </a:ln>
            </p:spPr>
          </p:pic>
          <p:sp>
            <p:nvSpPr>
              <p:cNvPr id="35851" name="Rectangle 7"/>
              <p:cNvSpPr>
                <a:spLocks noChangeArrowheads="1"/>
              </p:cNvSpPr>
              <p:nvPr/>
            </p:nvSpPr>
            <p:spPr bwMode="auto">
              <a:xfrm>
                <a:off x="1296" y="3216"/>
                <a:ext cx="2304" cy="192"/>
              </a:xfrm>
              <a:prstGeom prst="rect">
                <a:avLst/>
              </a:prstGeom>
              <a:solidFill>
                <a:schemeClr val="bg1"/>
              </a:solidFill>
              <a:ln w="9525">
                <a:noFill/>
                <a:miter lim="800000"/>
                <a:headEnd/>
                <a:tailEnd/>
              </a:ln>
            </p:spPr>
            <p:txBody>
              <a:bodyPr wrap="none" anchor="ctr"/>
              <a:lstStyle/>
              <a:p>
                <a:endParaRPr lang="en-US"/>
              </a:p>
            </p:txBody>
          </p:sp>
          <p:sp>
            <p:nvSpPr>
              <p:cNvPr id="35852" name="Rectangle 8"/>
              <p:cNvSpPr>
                <a:spLocks noChangeArrowheads="1"/>
              </p:cNvSpPr>
              <p:nvPr/>
            </p:nvSpPr>
            <p:spPr bwMode="auto">
              <a:xfrm>
                <a:off x="5232" y="1872"/>
                <a:ext cx="144" cy="192"/>
              </a:xfrm>
              <a:prstGeom prst="rect">
                <a:avLst/>
              </a:prstGeom>
              <a:solidFill>
                <a:schemeClr val="bg1"/>
              </a:solidFill>
              <a:ln w="9525">
                <a:noFill/>
                <a:miter lim="800000"/>
                <a:headEnd/>
                <a:tailEnd/>
              </a:ln>
            </p:spPr>
            <p:txBody>
              <a:bodyPr wrap="none" anchor="ctr"/>
              <a:lstStyle/>
              <a:p>
                <a:endParaRPr lang="en-US"/>
              </a:p>
            </p:txBody>
          </p:sp>
        </p:grpSp>
        <p:sp>
          <p:nvSpPr>
            <p:cNvPr id="35849" name="Rectangle 13"/>
            <p:cNvSpPr>
              <a:spLocks noChangeArrowheads="1"/>
            </p:cNvSpPr>
            <p:nvPr/>
          </p:nvSpPr>
          <p:spPr bwMode="auto">
            <a:xfrm>
              <a:off x="2736" y="2112"/>
              <a:ext cx="1248" cy="480"/>
            </a:xfrm>
            <a:prstGeom prst="rect">
              <a:avLst/>
            </a:prstGeom>
            <a:solidFill>
              <a:schemeClr val="bg1"/>
            </a:solidFill>
            <a:ln w="9525">
              <a:noFill/>
              <a:miter lim="800000"/>
              <a:headEnd/>
              <a:tailEnd/>
            </a:ln>
          </p:spPr>
          <p:txBody>
            <a:bodyPr wrap="none" anchor="ctr"/>
            <a:lstStyle/>
            <a:p>
              <a:endParaRPr lang="en-US"/>
            </a:p>
          </p:txBody>
        </p:sp>
      </p:grpSp>
      <p:sp>
        <p:nvSpPr>
          <p:cNvPr id="35843" name="Rectangle 11"/>
          <p:cNvSpPr>
            <a:spLocks noChangeArrowheads="1"/>
          </p:cNvSpPr>
          <p:nvPr/>
        </p:nvSpPr>
        <p:spPr bwMode="auto">
          <a:xfrm>
            <a:off x="7391400" y="3124200"/>
            <a:ext cx="762000" cy="2133600"/>
          </a:xfrm>
          <a:prstGeom prst="rect">
            <a:avLst/>
          </a:prstGeom>
          <a:noFill/>
          <a:ln w="25400">
            <a:solidFill>
              <a:schemeClr val="tx1"/>
            </a:solidFill>
            <a:miter lim="800000"/>
            <a:headEnd/>
            <a:tailEnd/>
          </a:ln>
        </p:spPr>
        <p:txBody>
          <a:bodyPr wrap="none" anchor="ctr"/>
          <a:lstStyle/>
          <a:p>
            <a:endParaRPr lang="en-US"/>
          </a:p>
        </p:txBody>
      </p:sp>
      <p:sp>
        <p:nvSpPr>
          <p:cNvPr id="35844" name="Text Box 15"/>
          <p:cNvSpPr txBox="1">
            <a:spLocks noChangeArrowheads="1"/>
          </p:cNvSpPr>
          <p:nvPr/>
        </p:nvSpPr>
        <p:spPr bwMode="auto">
          <a:xfrm>
            <a:off x="381000" y="381000"/>
            <a:ext cx="4811713" cy="457200"/>
          </a:xfrm>
          <a:prstGeom prst="rect">
            <a:avLst/>
          </a:prstGeom>
          <a:noFill/>
          <a:ln w="9525">
            <a:noFill/>
            <a:miter lim="800000"/>
            <a:headEnd/>
            <a:tailEnd/>
          </a:ln>
        </p:spPr>
        <p:txBody>
          <a:bodyPr wrap="none">
            <a:spAutoFit/>
          </a:bodyPr>
          <a:lstStyle/>
          <a:p>
            <a:r>
              <a:rPr lang="en-US" sz="2400"/>
              <a:t>Annual sea ice cover in Baffin Bay</a:t>
            </a:r>
          </a:p>
        </p:txBody>
      </p:sp>
      <p:grpSp>
        <p:nvGrpSpPr>
          <p:cNvPr id="4" name="Group 12"/>
          <p:cNvGrpSpPr>
            <a:grpSpLocks/>
          </p:cNvGrpSpPr>
          <p:nvPr/>
        </p:nvGrpSpPr>
        <p:grpSpPr bwMode="auto">
          <a:xfrm>
            <a:off x="7543800" y="4572000"/>
            <a:ext cx="381000" cy="1600200"/>
            <a:chOff x="4752" y="2880"/>
            <a:chExt cx="240" cy="1008"/>
          </a:xfrm>
        </p:grpSpPr>
        <p:sp>
          <p:nvSpPr>
            <p:cNvPr id="35846" name="Oval 4"/>
            <p:cNvSpPr>
              <a:spLocks noChangeArrowheads="1"/>
            </p:cNvSpPr>
            <p:nvPr/>
          </p:nvSpPr>
          <p:spPr bwMode="auto">
            <a:xfrm>
              <a:off x="4752" y="2880"/>
              <a:ext cx="240" cy="288"/>
            </a:xfrm>
            <a:prstGeom prst="ellipse">
              <a:avLst/>
            </a:prstGeom>
            <a:solidFill>
              <a:srgbClr val="FFFF00">
                <a:alpha val="39999"/>
              </a:srgbClr>
            </a:solidFill>
            <a:ln w="9525">
              <a:solidFill>
                <a:srgbClr val="FF6600"/>
              </a:solidFill>
              <a:round/>
              <a:headEnd/>
              <a:tailEnd/>
            </a:ln>
          </p:spPr>
          <p:txBody>
            <a:bodyPr wrap="none" anchor="ctr"/>
            <a:lstStyle/>
            <a:p>
              <a:endParaRPr lang="en-US"/>
            </a:p>
          </p:txBody>
        </p:sp>
        <p:sp>
          <p:nvSpPr>
            <p:cNvPr id="35847" name="AutoShape 6"/>
            <p:cNvSpPr>
              <a:spLocks noChangeArrowheads="1"/>
            </p:cNvSpPr>
            <p:nvPr/>
          </p:nvSpPr>
          <p:spPr bwMode="auto">
            <a:xfrm>
              <a:off x="4800" y="3120"/>
              <a:ext cx="144" cy="768"/>
            </a:xfrm>
            <a:prstGeom prst="upArrow">
              <a:avLst>
                <a:gd name="adj1" fmla="val 50000"/>
                <a:gd name="adj2" fmla="val 133333"/>
              </a:avLst>
            </a:prstGeom>
            <a:solidFill>
              <a:srgbClr val="FFFF00"/>
            </a:solidFill>
            <a:ln w="9525">
              <a:solidFill>
                <a:schemeClr val="tx1"/>
              </a:solidFill>
              <a:miter lim="800000"/>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381000" y="1316038"/>
            <a:ext cx="8458200" cy="3378200"/>
          </a:xfrm>
          <a:prstGeom prst="rect">
            <a:avLst/>
          </a:prstGeom>
          <a:noFill/>
          <a:ln w="9525">
            <a:noFill/>
            <a:miter lim="800000"/>
            <a:headEnd/>
            <a:tailEnd/>
          </a:ln>
        </p:spPr>
        <p:txBody>
          <a:bodyPr anchor="ctr">
            <a:spAutoFit/>
          </a:bodyPr>
          <a:lstStyle/>
          <a:p>
            <a:pPr>
              <a:buFontTx/>
              <a:buChar char="•"/>
            </a:pPr>
            <a:r>
              <a:rPr lang="en-US" sz="2400"/>
              <a:t>Narwhals had largest ranges and highest velocities in years with the greatest sea ice cover.</a:t>
            </a:r>
          </a:p>
          <a:p>
            <a:pPr>
              <a:buFontTx/>
              <a:buChar char="•"/>
            </a:pPr>
            <a:endParaRPr lang="en-US" sz="2400"/>
          </a:p>
          <a:p>
            <a:pPr>
              <a:buFontTx/>
              <a:buChar char="•"/>
            </a:pPr>
            <a:r>
              <a:rPr lang="en-US" sz="2400"/>
              <a:t>Heavy ice years require whales to conduct compensatory movements to keep up with moving leads and cracks and remain over preferred foraging areas.</a:t>
            </a:r>
          </a:p>
          <a:p>
            <a:pPr>
              <a:buFontTx/>
              <a:buChar char="•"/>
            </a:pPr>
            <a:endParaRPr lang="en-US" sz="2400"/>
          </a:p>
          <a:p>
            <a:pPr>
              <a:buFontTx/>
              <a:buChar char="•"/>
            </a:pPr>
            <a:r>
              <a:rPr lang="en-US" sz="2400"/>
              <a:t>Light ice years lead to more stationary behavior over preferred areas for longer periods and lower velocities.</a:t>
            </a:r>
            <a:r>
              <a:rPr lang="en-US" sz="2000"/>
              <a:t>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r="-12500"/>
          </a:stretch>
        </a:blipFill>
        <a:effectLst/>
      </p:bgPr>
    </p:bg>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1219200" y="1905000"/>
            <a:ext cx="6527800" cy="457200"/>
          </a:xfrm>
          <a:prstGeom prst="rect">
            <a:avLst/>
          </a:prstGeom>
          <a:noFill/>
          <a:ln w="9525">
            <a:noFill/>
            <a:miter lim="800000"/>
            <a:headEnd/>
            <a:tailEnd/>
          </a:ln>
        </p:spPr>
        <p:txBody>
          <a:bodyPr wrap="none">
            <a:spAutoFit/>
          </a:bodyPr>
          <a:lstStyle/>
          <a:p>
            <a:r>
              <a:rPr lang="en-US" sz="2400"/>
              <a:t>April 2008 survey of narwhal wintering grounds</a:t>
            </a:r>
          </a:p>
        </p:txBody>
      </p:sp>
      <p:sp>
        <p:nvSpPr>
          <p:cNvPr id="37891" name="Text Box 3"/>
          <p:cNvSpPr txBox="1">
            <a:spLocks noChangeArrowheads="1"/>
          </p:cNvSpPr>
          <p:nvPr/>
        </p:nvSpPr>
        <p:spPr bwMode="auto">
          <a:xfrm>
            <a:off x="228600" y="5334000"/>
            <a:ext cx="5562600" cy="1006475"/>
          </a:xfrm>
          <a:prstGeom prst="rect">
            <a:avLst/>
          </a:prstGeom>
          <a:noFill/>
          <a:ln w="9525">
            <a:noFill/>
            <a:miter lim="800000"/>
            <a:headEnd/>
            <a:tailEnd/>
          </a:ln>
        </p:spPr>
        <p:txBody>
          <a:bodyPr>
            <a:spAutoFit/>
          </a:bodyPr>
          <a:lstStyle/>
          <a:p>
            <a:pPr>
              <a:buFontTx/>
              <a:buChar char="•"/>
            </a:pPr>
            <a:r>
              <a:rPr lang="en-US" sz="2000"/>
              <a:t>Double platform visual aerial survey</a:t>
            </a:r>
          </a:p>
          <a:p>
            <a:pPr>
              <a:buFontTx/>
              <a:buChar char="•"/>
            </a:pPr>
            <a:r>
              <a:rPr lang="en-US" sz="2000"/>
              <a:t>Long range fuel tank</a:t>
            </a:r>
          </a:p>
          <a:p>
            <a:pPr>
              <a:buFontTx/>
              <a:buChar char="•"/>
            </a:pPr>
            <a:r>
              <a:rPr lang="en-US" sz="2000"/>
              <a:t>Twin Otter with bubble windows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r="-12500"/>
          </a:stretch>
        </a:blipFill>
        <a:effectLst/>
      </p:bgPr>
    </p:bg>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381000" y="152400"/>
            <a:ext cx="8839200" cy="641350"/>
          </a:xfrm>
          <a:prstGeom prst="rect">
            <a:avLst/>
          </a:prstGeom>
          <a:noFill/>
          <a:ln w="9525">
            <a:noFill/>
            <a:miter lim="800000"/>
            <a:headEnd/>
            <a:tailEnd/>
          </a:ln>
        </p:spPr>
        <p:txBody>
          <a:bodyPr>
            <a:spAutoFit/>
          </a:bodyPr>
          <a:lstStyle/>
          <a:p>
            <a:pPr>
              <a:buFontTx/>
              <a:buChar char="•"/>
            </a:pPr>
            <a:r>
              <a:rPr lang="en-US"/>
              <a:t>Sightings and trackline recorded on a Redhen msDVRs system</a:t>
            </a:r>
          </a:p>
          <a:p>
            <a:pPr>
              <a:buFontTx/>
              <a:buChar char="•"/>
            </a:pPr>
            <a:r>
              <a:rPr lang="en-US"/>
              <a:t>Continuous video recording of trackline and digital photography</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9938" name="Picture 2" descr="survey results"/>
          <p:cNvPicPr>
            <a:picLocks noChangeAspect="1" noChangeArrowheads="1"/>
          </p:cNvPicPr>
          <p:nvPr/>
        </p:nvPicPr>
        <p:blipFill>
          <a:blip r:embed="rId2" cstate="print"/>
          <a:srcRect/>
          <a:stretch>
            <a:fillRect/>
          </a:stretch>
        </p:blipFill>
        <p:spPr bwMode="auto">
          <a:xfrm>
            <a:off x="0" y="-304800"/>
            <a:ext cx="5946775" cy="7696200"/>
          </a:xfrm>
          <a:prstGeom prst="rect">
            <a:avLst/>
          </a:prstGeom>
          <a:noFill/>
          <a:ln w="9525">
            <a:noFill/>
            <a:miter lim="800000"/>
            <a:headEnd/>
            <a:tailEnd/>
          </a:ln>
        </p:spPr>
      </p:pic>
      <p:sp>
        <p:nvSpPr>
          <p:cNvPr id="39939" name="Text Box 3"/>
          <p:cNvSpPr txBox="1">
            <a:spLocks noChangeArrowheads="1"/>
          </p:cNvSpPr>
          <p:nvPr/>
        </p:nvSpPr>
        <p:spPr bwMode="auto">
          <a:xfrm>
            <a:off x="6248400" y="457200"/>
            <a:ext cx="2895600" cy="2563813"/>
          </a:xfrm>
          <a:prstGeom prst="rect">
            <a:avLst/>
          </a:prstGeom>
          <a:noFill/>
          <a:ln w="9525">
            <a:noFill/>
            <a:miter lim="800000"/>
            <a:headEnd/>
            <a:tailEnd/>
          </a:ln>
        </p:spPr>
        <p:txBody>
          <a:bodyPr>
            <a:spAutoFit/>
          </a:bodyPr>
          <a:lstStyle/>
          <a:p>
            <a:r>
              <a:rPr lang="en-US"/>
              <a:t>8 zig-zag transects flown 250 km from shore on a single day</a:t>
            </a:r>
          </a:p>
          <a:p>
            <a:endParaRPr lang="en-US"/>
          </a:p>
          <a:p>
            <a:r>
              <a:rPr lang="en-US"/>
              <a:t>Declination angle to sightings measured and converted to perpendicular distance</a:t>
            </a:r>
          </a:p>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441325" y="381000"/>
            <a:ext cx="8016875" cy="2651125"/>
          </a:xfrm>
          <a:prstGeom prst="rect">
            <a:avLst/>
          </a:prstGeom>
          <a:noFill/>
          <a:ln w="9525">
            <a:noFill/>
            <a:miter lim="800000"/>
            <a:headEnd/>
            <a:tailEnd/>
          </a:ln>
        </p:spPr>
        <p:txBody>
          <a:bodyPr>
            <a:spAutoFit/>
          </a:bodyPr>
          <a:lstStyle/>
          <a:p>
            <a:r>
              <a:rPr lang="en-US" sz="2400" b="1"/>
              <a:t>Two abundance estimates developed: </a:t>
            </a:r>
          </a:p>
          <a:p>
            <a:endParaRPr lang="en-US" sz="2400" b="1"/>
          </a:p>
          <a:p>
            <a:pPr>
              <a:buFontTx/>
              <a:buChar char="•"/>
            </a:pPr>
            <a:r>
              <a:rPr lang="en-US" sz="2000"/>
              <a:t>Conventional distance sampling (CDS) using 44 sightings from the front observers only. </a:t>
            </a:r>
          </a:p>
          <a:p>
            <a:pPr>
              <a:buFontTx/>
              <a:buChar char="•"/>
            </a:pPr>
            <a:endParaRPr lang="en-US" sz="2000"/>
          </a:p>
          <a:p>
            <a:pPr>
              <a:buFontTx/>
              <a:buChar char="•"/>
            </a:pPr>
            <a:r>
              <a:rPr lang="en-US" sz="2000"/>
              <a:t>Point conditional mark-recapture (MR) distance sampling allowing for double-platform estimation of 57 sightings (a fully corrected survey specific abundance estimate). </a:t>
            </a:r>
          </a:p>
        </p:txBody>
      </p:sp>
      <p:pic>
        <p:nvPicPr>
          <p:cNvPr id="40963" name="Picture 3"/>
          <p:cNvPicPr>
            <a:picLocks noChangeAspect="1" noChangeArrowheads="1"/>
          </p:cNvPicPr>
          <p:nvPr/>
        </p:nvPicPr>
        <p:blipFill>
          <a:blip r:embed="rId3" cstate="print"/>
          <a:srcRect/>
          <a:stretch>
            <a:fillRect/>
          </a:stretch>
        </p:blipFill>
        <p:spPr bwMode="auto">
          <a:xfrm>
            <a:off x="838200" y="3344863"/>
            <a:ext cx="5029200" cy="3589337"/>
          </a:xfrm>
          <a:prstGeom prst="rect">
            <a:avLst/>
          </a:prstGeom>
          <a:noFill/>
          <a:ln w="9525">
            <a:noFill/>
            <a:miter lim="800000"/>
            <a:headEnd/>
            <a:tailEnd/>
          </a:ln>
        </p:spPr>
      </p:pic>
      <p:sp>
        <p:nvSpPr>
          <p:cNvPr id="73732" name="Text Box 4"/>
          <p:cNvSpPr txBox="1">
            <a:spLocks noChangeArrowheads="1"/>
          </p:cNvSpPr>
          <p:nvPr/>
        </p:nvSpPr>
        <p:spPr bwMode="auto">
          <a:xfrm>
            <a:off x="3336925" y="1487488"/>
            <a:ext cx="2506663" cy="457200"/>
          </a:xfrm>
          <a:prstGeom prst="rect">
            <a:avLst/>
          </a:prstGeom>
          <a:noFill/>
          <a:ln w="9525">
            <a:noFill/>
            <a:miter lim="800000"/>
            <a:headEnd/>
            <a:tailEnd/>
          </a:ln>
        </p:spPr>
        <p:txBody>
          <a:bodyPr wrap="none">
            <a:spAutoFit/>
          </a:bodyPr>
          <a:lstStyle/>
          <a:p>
            <a:r>
              <a:rPr lang="en-US" sz="2400" b="1">
                <a:solidFill>
                  <a:srgbClr val="FF0000"/>
                </a:solidFill>
              </a:rPr>
              <a:t>17,239 (CV 0.58)</a:t>
            </a:r>
          </a:p>
        </p:txBody>
      </p:sp>
      <p:sp>
        <p:nvSpPr>
          <p:cNvPr id="73733" name="Text Box 5"/>
          <p:cNvSpPr txBox="1">
            <a:spLocks noChangeArrowheads="1"/>
          </p:cNvSpPr>
          <p:nvPr/>
        </p:nvSpPr>
        <p:spPr bwMode="auto">
          <a:xfrm>
            <a:off x="3411538" y="3048000"/>
            <a:ext cx="2506662" cy="457200"/>
          </a:xfrm>
          <a:prstGeom prst="rect">
            <a:avLst/>
          </a:prstGeom>
          <a:noFill/>
          <a:ln w="9525">
            <a:noFill/>
            <a:miter lim="800000"/>
            <a:headEnd/>
            <a:tailEnd/>
          </a:ln>
        </p:spPr>
        <p:txBody>
          <a:bodyPr wrap="none">
            <a:spAutoFit/>
          </a:bodyPr>
          <a:lstStyle/>
          <a:p>
            <a:r>
              <a:rPr lang="en-US" sz="2400" b="1">
                <a:solidFill>
                  <a:srgbClr val="FF0000"/>
                </a:solidFill>
              </a:rPr>
              <a:t>19,356 (CV 0.45)</a:t>
            </a:r>
          </a:p>
        </p:txBody>
      </p:sp>
      <p:sp>
        <p:nvSpPr>
          <p:cNvPr id="40966" name="Text Box 8"/>
          <p:cNvSpPr txBox="1">
            <a:spLocks noChangeArrowheads="1"/>
          </p:cNvSpPr>
          <p:nvPr/>
        </p:nvSpPr>
        <p:spPr bwMode="auto">
          <a:xfrm>
            <a:off x="6400800" y="5562600"/>
            <a:ext cx="2286000" cy="825500"/>
          </a:xfrm>
          <a:prstGeom prst="rect">
            <a:avLst/>
          </a:prstGeom>
          <a:noFill/>
          <a:ln w="9525">
            <a:noFill/>
            <a:miter lim="800000"/>
            <a:headEnd/>
            <a:tailEnd/>
          </a:ln>
        </p:spPr>
        <p:txBody>
          <a:bodyPr>
            <a:spAutoFit/>
          </a:bodyPr>
          <a:lstStyle/>
          <a:p>
            <a:r>
              <a:rPr lang="en-US" sz="1600"/>
              <a:t>Both approaches: 9,514 km</a:t>
            </a:r>
            <a:r>
              <a:rPr lang="en-US" sz="1600" baseline="30000"/>
              <a:t>2</a:t>
            </a:r>
            <a:r>
              <a:rPr lang="en-US" sz="1600"/>
              <a:t> and 405 km of effort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p:bldP spid="7373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1986" name="Text Box 4"/>
          <p:cNvSpPr txBox="1">
            <a:spLocks noChangeArrowheads="1"/>
          </p:cNvSpPr>
          <p:nvPr/>
        </p:nvSpPr>
        <p:spPr bwMode="auto">
          <a:xfrm>
            <a:off x="304800" y="838200"/>
            <a:ext cx="8077200" cy="3378200"/>
          </a:xfrm>
          <a:prstGeom prst="rect">
            <a:avLst/>
          </a:prstGeom>
          <a:noFill/>
          <a:ln w="9525">
            <a:noFill/>
            <a:miter lim="800000"/>
            <a:headEnd/>
            <a:tailEnd/>
          </a:ln>
        </p:spPr>
        <p:txBody>
          <a:bodyPr>
            <a:spAutoFit/>
          </a:bodyPr>
          <a:lstStyle/>
          <a:p>
            <a:pPr marL="342900" indent="-342900"/>
            <a:r>
              <a:rPr lang="en-US" sz="2400"/>
              <a:t>Quantifying sea ice habitat for narwhals:</a:t>
            </a:r>
          </a:p>
          <a:p>
            <a:pPr marL="342900" indent="-342900"/>
            <a:endParaRPr lang="en-US" sz="2400"/>
          </a:p>
          <a:p>
            <a:pPr marL="342900" indent="-342900"/>
            <a:endParaRPr lang="en-US" sz="2400"/>
          </a:p>
          <a:p>
            <a:pPr marL="342900" indent="-342900">
              <a:buFontTx/>
              <a:buAutoNum type="arabicPeriod"/>
            </a:pPr>
            <a:endParaRPr lang="en-US" sz="2400"/>
          </a:p>
          <a:p>
            <a:pPr marL="342900" indent="-342900">
              <a:buFontTx/>
              <a:buAutoNum type="arabicPeriod"/>
            </a:pPr>
            <a:r>
              <a:rPr lang="en-US" sz="2400"/>
              <a:t>MODIS satellite images on cloud-free days</a:t>
            </a:r>
          </a:p>
          <a:p>
            <a:pPr marL="342900" indent="-342900">
              <a:buFontTx/>
              <a:buAutoNum type="arabicPeriod"/>
            </a:pPr>
            <a:endParaRPr lang="en-US" sz="2400"/>
          </a:p>
          <a:p>
            <a:pPr marL="342900" indent="-342900">
              <a:buFontTx/>
              <a:buAutoNum type="arabicPeriod"/>
            </a:pPr>
            <a:r>
              <a:rPr lang="en-US" sz="2400"/>
              <a:t>High resolution low altitude continuous digital photography on survey track</a:t>
            </a:r>
          </a:p>
          <a:p>
            <a:pPr marL="342900" indent="-342900">
              <a:buFontTx/>
              <a:buAutoNum type="arabicPeriod"/>
            </a:pPr>
            <a:endParaRPr lang="en-US" sz="240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3010" name="Picture 2" descr="ScreenHunter_02 Jan"/>
          <p:cNvPicPr>
            <a:picLocks noChangeAspect="1" noChangeArrowheads="1"/>
          </p:cNvPicPr>
          <p:nvPr/>
        </p:nvPicPr>
        <p:blipFill>
          <a:blip r:embed="rId3" cstate="print"/>
          <a:srcRect/>
          <a:stretch>
            <a:fillRect/>
          </a:stretch>
        </p:blipFill>
        <p:spPr bwMode="auto">
          <a:xfrm>
            <a:off x="0" y="914400"/>
            <a:ext cx="6400800" cy="5424488"/>
          </a:xfrm>
          <a:prstGeom prst="rect">
            <a:avLst/>
          </a:prstGeom>
          <a:noFill/>
          <a:ln w="9525">
            <a:noFill/>
            <a:miter lim="800000"/>
            <a:headEnd/>
            <a:tailEnd/>
          </a:ln>
        </p:spPr>
      </p:pic>
      <p:sp>
        <p:nvSpPr>
          <p:cNvPr id="43011" name="Text Box 3"/>
          <p:cNvSpPr txBox="1">
            <a:spLocks noChangeArrowheads="1"/>
          </p:cNvSpPr>
          <p:nvPr/>
        </p:nvSpPr>
        <p:spPr bwMode="auto">
          <a:xfrm>
            <a:off x="304800" y="304800"/>
            <a:ext cx="7391400" cy="457200"/>
          </a:xfrm>
          <a:prstGeom prst="rect">
            <a:avLst/>
          </a:prstGeom>
          <a:noFill/>
          <a:ln w="9525">
            <a:noFill/>
            <a:miter lim="800000"/>
            <a:headEnd/>
            <a:tailEnd/>
          </a:ln>
        </p:spPr>
        <p:txBody>
          <a:bodyPr>
            <a:spAutoFit/>
          </a:bodyPr>
          <a:lstStyle/>
          <a:p>
            <a:r>
              <a:rPr lang="en-US" sz="2400"/>
              <a:t>MODIS sea ice clustering algorithm</a:t>
            </a:r>
          </a:p>
        </p:txBody>
      </p:sp>
      <p:sp>
        <p:nvSpPr>
          <p:cNvPr id="43012" name="Text Box 4"/>
          <p:cNvSpPr txBox="1">
            <a:spLocks noChangeArrowheads="1"/>
          </p:cNvSpPr>
          <p:nvPr/>
        </p:nvSpPr>
        <p:spPr bwMode="auto">
          <a:xfrm>
            <a:off x="6477000" y="1422400"/>
            <a:ext cx="2667000" cy="3759200"/>
          </a:xfrm>
          <a:prstGeom prst="rect">
            <a:avLst/>
          </a:prstGeom>
          <a:noFill/>
          <a:ln w="9525">
            <a:noFill/>
            <a:miter lim="800000"/>
            <a:headEnd/>
            <a:tailEnd/>
          </a:ln>
        </p:spPr>
        <p:txBody>
          <a:bodyPr>
            <a:spAutoFit/>
          </a:bodyPr>
          <a:lstStyle/>
          <a:p>
            <a:pPr marL="342900" indent="-342900"/>
            <a:r>
              <a:rPr lang="en-US" sz="1600"/>
              <a:t>Multi-spectral 250 m resolution image classified into four classes of sea ice:</a:t>
            </a:r>
          </a:p>
          <a:p>
            <a:pPr marL="342900" indent="-342900"/>
            <a:endParaRPr lang="en-US" sz="1600"/>
          </a:p>
          <a:p>
            <a:pPr marL="342900" indent="-342900">
              <a:buFontTx/>
              <a:buAutoNum type="arabicParenR"/>
            </a:pPr>
            <a:r>
              <a:rPr lang="en-US" sz="1600"/>
              <a:t>open water</a:t>
            </a:r>
          </a:p>
          <a:p>
            <a:pPr marL="342900" indent="-342900">
              <a:buFontTx/>
              <a:buAutoNum type="arabicParenR"/>
            </a:pPr>
            <a:r>
              <a:rPr lang="en-US" sz="1600"/>
              <a:t>light pack/new ice</a:t>
            </a:r>
          </a:p>
          <a:p>
            <a:pPr marL="342900" indent="-342900">
              <a:buFontTx/>
              <a:buAutoNum type="arabicParenR"/>
            </a:pPr>
            <a:r>
              <a:rPr lang="en-US" sz="1600"/>
              <a:t>medium pack</a:t>
            </a:r>
          </a:p>
          <a:p>
            <a:pPr marL="342900" indent="-342900">
              <a:buFontTx/>
              <a:buAutoNum type="arabicParenR"/>
            </a:pPr>
            <a:r>
              <a:rPr lang="en-US" sz="1600"/>
              <a:t>heavy pack, including ridges and dense snow cover</a:t>
            </a:r>
          </a:p>
          <a:p>
            <a:pPr marL="342900" indent="-342900"/>
            <a:endParaRPr lang="en-US" sz="1600"/>
          </a:p>
          <a:p>
            <a:pPr marL="342900" indent="-342900"/>
            <a:r>
              <a:rPr lang="en-US" sz="1600"/>
              <a:t>using the Isodata clustering algorithm (ERDAS Imagine 9.2)</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4034" name="Picture 2" descr="3 april ice type calcs"/>
          <p:cNvPicPr>
            <a:picLocks noChangeAspect="1" noChangeArrowheads="1"/>
          </p:cNvPicPr>
          <p:nvPr/>
        </p:nvPicPr>
        <p:blipFill>
          <a:blip r:embed="rId3" cstate="print"/>
          <a:srcRect/>
          <a:stretch>
            <a:fillRect/>
          </a:stretch>
        </p:blipFill>
        <p:spPr bwMode="auto">
          <a:xfrm>
            <a:off x="-76200" y="-304800"/>
            <a:ext cx="5770563" cy="7467600"/>
          </a:xfrm>
          <a:prstGeom prst="rect">
            <a:avLst/>
          </a:prstGeom>
          <a:noFill/>
          <a:ln w="9525">
            <a:noFill/>
            <a:miter lim="800000"/>
            <a:headEnd/>
            <a:tailEnd/>
          </a:ln>
        </p:spPr>
      </p:pic>
      <p:sp>
        <p:nvSpPr>
          <p:cNvPr id="44035" name="Text Box 3"/>
          <p:cNvSpPr txBox="1">
            <a:spLocks noChangeArrowheads="1"/>
          </p:cNvSpPr>
          <p:nvPr/>
        </p:nvSpPr>
        <p:spPr bwMode="auto">
          <a:xfrm>
            <a:off x="5943600" y="609600"/>
            <a:ext cx="3124200" cy="4054475"/>
          </a:xfrm>
          <a:prstGeom prst="rect">
            <a:avLst/>
          </a:prstGeom>
          <a:noFill/>
          <a:ln w="9525">
            <a:noFill/>
            <a:miter lim="800000"/>
            <a:headEnd/>
            <a:tailEnd/>
          </a:ln>
        </p:spPr>
        <p:txBody>
          <a:bodyPr>
            <a:spAutoFit/>
          </a:bodyPr>
          <a:lstStyle/>
          <a:p>
            <a:r>
              <a:rPr lang="en-US" sz="2000" dirty="0"/>
              <a:t>233 km</a:t>
            </a:r>
            <a:r>
              <a:rPr lang="en-US" sz="2000" baseline="30000" dirty="0"/>
              <a:t>2</a:t>
            </a:r>
            <a:r>
              <a:rPr lang="en-US" sz="2000" dirty="0"/>
              <a:t> of open water in the ~9500 km</a:t>
            </a:r>
            <a:r>
              <a:rPr lang="en-US" sz="2000" baseline="30000" dirty="0"/>
              <a:t>2</a:t>
            </a:r>
            <a:r>
              <a:rPr lang="en-US" sz="2000" dirty="0"/>
              <a:t> survey area </a:t>
            </a:r>
          </a:p>
          <a:p>
            <a:endParaRPr lang="en-US" sz="2000" dirty="0"/>
          </a:p>
          <a:p>
            <a:r>
              <a:rPr lang="en-US" sz="2000" dirty="0" smtClean="0"/>
              <a:t>2.4% </a:t>
            </a:r>
            <a:r>
              <a:rPr lang="en-US" sz="2000" dirty="0"/>
              <a:t>of the survey region</a:t>
            </a:r>
          </a:p>
          <a:p>
            <a:endParaRPr lang="en-US" sz="2000" dirty="0"/>
          </a:p>
          <a:p>
            <a:r>
              <a:rPr lang="en-US" sz="2000" dirty="0"/>
              <a:t>A density of ~73 narwhals km</a:t>
            </a:r>
            <a:r>
              <a:rPr lang="en-US" sz="2000" baseline="30000" dirty="0"/>
              <a:t>2</a:t>
            </a:r>
            <a:r>
              <a:rPr lang="en-US" sz="2000" dirty="0"/>
              <a:t> of open water</a:t>
            </a:r>
          </a:p>
          <a:p>
            <a:endParaRPr lang="en-US" sz="2000" dirty="0"/>
          </a:p>
          <a:p>
            <a:r>
              <a:rPr lang="en-US" sz="2000" dirty="0"/>
              <a:t>Including the light ice category amounts to an additional 908 km</a:t>
            </a:r>
            <a:r>
              <a:rPr lang="en-US" sz="2000" baseline="30000" dirty="0"/>
              <a:t>2</a:t>
            </a:r>
            <a:r>
              <a:rPr lang="en-US" sz="2000" dirty="0"/>
              <a:t> of habitat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746125" y="838200"/>
            <a:ext cx="7864475" cy="396875"/>
          </a:xfrm>
          <a:prstGeom prst="rect">
            <a:avLst/>
          </a:prstGeom>
          <a:noFill/>
          <a:ln w="9525">
            <a:noFill/>
            <a:miter lim="800000"/>
            <a:headEnd/>
            <a:tailEnd/>
          </a:ln>
        </p:spPr>
        <p:txBody>
          <a:bodyPr>
            <a:spAutoFit/>
          </a:bodyPr>
          <a:lstStyle/>
          <a:p>
            <a:endParaRPr lang="en-US" sz="2000"/>
          </a:p>
        </p:txBody>
      </p:sp>
      <p:sp>
        <p:nvSpPr>
          <p:cNvPr id="17411" name="Text Box 4"/>
          <p:cNvSpPr txBox="1">
            <a:spLocks noChangeArrowheads="1"/>
          </p:cNvSpPr>
          <p:nvPr/>
        </p:nvSpPr>
        <p:spPr bwMode="auto">
          <a:xfrm>
            <a:off x="1127125" y="6415088"/>
            <a:ext cx="8321675" cy="336550"/>
          </a:xfrm>
          <a:prstGeom prst="rect">
            <a:avLst/>
          </a:prstGeom>
          <a:noFill/>
          <a:ln w="9525">
            <a:noFill/>
            <a:miter lim="800000"/>
            <a:headEnd/>
            <a:tailEnd/>
          </a:ln>
        </p:spPr>
        <p:txBody>
          <a:bodyPr>
            <a:spAutoFit/>
          </a:bodyPr>
          <a:lstStyle/>
          <a:p>
            <a:r>
              <a:rPr lang="en-US" sz="1600"/>
              <a:t>Dietz et al. (2008), Heide-J</a:t>
            </a:r>
            <a:r>
              <a:rPr lang="da-DK" sz="1600"/>
              <a:t>ø</a:t>
            </a:r>
            <a:r>
              <a:rPr lang="en-US" sz="1600"/>
              <a:t>rgensen et al. (2003), Laidre et al. (2005)</a:t>
            </a:r>
          </a:p>
        </p:txBody>
      </p:sp>
      <p:grpSp>
        <p:nvGrpSpPr>
          <p:cNvPr id="17412" name="Group 7"/>
          <p:cNvGrpSpPr>
            <a:grpSpLocks/>
          </p:cNvGrpSpPr>
          <p:nvPr/>
        </p:nvGrpSpPr>
        <p:grpSpPr bwMode="auto">
          <a:xfrm>
            <a:off x="304800" y="0"/>
            <a:ext cx="8610600" cy="6384925"/>
            <a:chOff x="192" y="0"/>
            <a:chExt cx="5424" cy="4022"/>
          </a:xfrm>
        </p:grpSpPr>
        <p:pic>
          <p:nvPicPr>
            <p:cNvPr id="17414" name="Picture 3" descr="Narhval1993-2005new"/>
            <p:cNvPicPr>
              <a:picLocks noChangeAspect="1" noChangeArrowheads="1"/>
            </p:cNvPicPr>
            <p:nvPr/>
          </p:nvPicPr>
          <p:blipFill>
            <a:blip r:embed="rId4" cstate="print"/>
            <a:srcRect/>
            <a:stretch>
              <a:fillRect/>
            </a:stretch>
          </p:blipFill>
          <p:spPr bwMode="auto">
            <a:xfrm>
              <a:off x="192" y="0"/>
              <a:ext cx="5424" cy="4022"/>
            </a:xfrm>
            <a:prstGeom prst="rect">
              <a:avLst/>
            </a:prstGeom>
            <a:noFill/>
            <a:ln w="9525">
              <a:noFill/>
              <a:miter lim="800000"/>
              <a:headEnd/>
              <a:tailEnd/>
            </a:ln>
          </p:spPr>
        </p:pic>
        <p:sp>
          <p:nvSpPr>
            <p:cNvPr id="17415" name="Text Box 5"/>
            <p:cNvSpPr txBox="1">
              <a:spLocks noChangeArrowheads="1"/>
            </p:cNvSpPr>
            <p:nvPr/>
          </p:nvSpPr>
          <p:spPr bwMode="auto">
            <a:xfrm>
              <a:off x="3792" y="547"/>
              <a:ext cx="532" cy="173"/>
            </a:xfrm>
            <a:prstGeom prst="rect">
              <a:avLst/>
            </a:prstGeom>
            <a:noFill/>
            <a:ln w="9525">
              <a:noFill/>
              <a:miter lim="800000"/>
              <a:headEnd/>
              <a:tailEnd/>
            </a:ln>
          </p:spPr>
          <p:txBody>
            <a:bodyPr wrap="none">
              <a:spAutoFit/>
            </a:bodyPr>
            <a:lstStyle/>
            <a:p>
              <a:r>
                <a:rPr lang="en-US" sz="1200" b="1" i="1">
                  <a:latin typeface="Times New Roman" pitchFamily="18" charset="0"/>
                </a:rPr>
                <a:t>2006-2007</a:t>
              </a:r>
            </a:p>
          </p:txBody>
        </p:sp>
      </p:grpSp>
      <p:sp>
        <p:nvSpPr>
          <p:cNvPr id="30728" name="Rectangle 8"/>
          <p:cNvSpPr>
            <a:spLocks noChangeArrowheads="1"/>
          </p:cNvSpPr>
          <p:nvPr/>
        </p:nvSpPr>
        <p:spPr bwMode="auto">
          <a:xfrm>
            <a:off x="5715000" y="2209800"/>
            <a:ext cx="1524000" cy="2743200"/>
          </a:xfrm>
          <a:prstGeom prst="rect">
            <a:avLst/>
          </a:prstGeom>
          <a:noFill/>
          <a:ln w="25400">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b="-3030"/>
          </a:stretch>
        </a:blipFill>
        <a:effectLst/>
      </p:bgPr>
    </p:bg>
    <p:spTree>
      <p:nvGrpSpPr>
        <p:cNvPr id="1" name=""/>
        <p:cNvGrpSpPr/>
        <p:nvPr/>
      </p:nvGrpSpPr>
      <p:grpSpPr>
        <a:xfrm>
          <a:off x="0" y="0"/>
          <a:ext cx="0" cy="0"/>
          <a:chOff x="0" y="0"/>
          <a:chExt cx="0" cy="0"/>
        </a:xfrm>
      </p:grpSpPr>
      <p:sp>
        <p:nvSpPr>
          <p:cNvPr id="129028" name="Oval 4"/>
          <p:cNvSpPr>
            <a:spLocks noChangeArrowheads="1"/>
          </p:cNvSpPr>
          <p:nvPr/>
        </p:nvSpPr>
        <p:spPr bwMode="auto">
          <a:xfrm>
            <a:off x="7239000" y="3124200"/>
            <a:ext cx="1828800" cy="2286000"/>
          </a:xfrm>
          <a:prstGeom prst="ellipse">
            <a:avLst/>
          </a:prstGeom>
          <a:noFill/>
          <a:ln w="25400">
            <a:solidFill>
              <a:srgbClr val="FFFF00"/>
            </a:solidFill>
            <a:round/>
            <a:headEnd/>
            <a:tailEnd/>
          </a:ln>
        </p:spPr>
        <p:txBody>
          <a:bodyPr wrap="none" anchor="ctr"/>
          <a:lstStyle/>
          <a:p>
            <a:endParaRPr lang="en-US"/>
          </a:p>
        </p:txBody>
      </p:sp>
      <p:sp>
        <p:nvSpPr>
          <p:cNvPr id="45059" name="Text Box 7"/>
          <p:cNvSpPr txBox="1">
            <a:spLocks noChangeArrowheads="1"/>
          </p:cNvSpPr>
          <p:nvPr/>
        </p:nvSpPr>
        <p:spPr bwMode="auto">
          <a:xfrm>
            <a:off x="1600200" y="2590800"/>
            <a:ext cx="984250" cy="406400"/>
          </a:xfrm>
          <a:prstGeom prst="rect">
            <a:avLst/>
          </a:prstGeom>
          <a:solidFill>
            <a:srgbClr val="FFFF99"/>
          </a:solidFill>
          <a:ln w="9525">
            <a:solidFill>
              <a:schemeClr val="tx1"/>
            </a:solidFill>
            <a:miter lim="800000"/>
            <a:headEnd/>
            <a:tailEnd/>
          </a:ln>
        </p:spPr>
        <p:txBody>
          <a:bodyPr wrap="none">
            <a:spAutoFit/>
          </a:bodyPr>
          <a:lstStyle/>
          <a:p>
            <a:r>
              <a:rPr lang="en-US" sz="2000" i="1"/>
              <a:t>Old ice</a:t>
            </a:r>
          </a:p>
        </p:txBody>
      </p:sp>
      <p:sp>
        <p:nvSpPr>
          <p:cNvPr id="45060" name="Text Box 8"/>
          <p:cNvSpPr txBox="1">
            <a:spLocks noChangeArrowheads="1"/>
          </p:cNvSpPr>
          <p:nvPr/>
        </p:nvSpPr>
        <p:spPr bwMode="auto">
          <a:xfrm>
            <a:off x="5943600" y="1295400"/>
            <a:ext cx="2071688" cy="406400"/>
          </a:xfrm>
          <a:prstGeom prst="rect">
            <a:avLst/>
          </a:prstGeom>
          <a:solidFill>
            <a:srgbClr val="FFFF99"/>
          </a:solidFill>
          <a:ln w="9525">
            <a:solidFill>
              <a:schemeClr val="tx1"/>
            </a:solidFill>
            <a:miter lim="800000"/>
            <a:headEnd/>
            <a:tailEnd/>
          </a:ln>
        </p:spPr>
        <p:txBody>
          <a:bodyPr wrap="none">
            <a:spAutoFit/>
          </a:bodyPr>
          <a:lstStyle/>
          <a:p>
            <a:r>
              <a:rPr lang="en-US" sz="2000" i="1"/>
              <a:t>Light ice/new ice</a:t>
            </a:r>
          </a:p>
        </p:txBody>
      </p:sp>
      <p:sp>
        <p:nvSpPr>
          <p:cNvPr id="45061" name="Text Box 9"/>
          <p:cNvSpPr txBox="1">
            <a:spLocks noChangeArrowheads="1"/>
          </p:cNvSpPr>
          <p:nvPr/>
        </p:nvSpPr>
        <p:spPr bwMode="auto">
          <a:xfrm>
            <a:off x="6477000" y="4724400"/>
            <a:ext cx="884238" cy="711200"/>
          </a:xfrm>
          <a:prstGeom prst="rect">
            <a:avLst/>
          </a:prstGeom>
          <a:solidFill>
            <a:srgbClr val="FFFF99"/>
          </a:solidFill>
          <a:ln w="9525">
            <a:solidFill>
              <a:schemeClr val="tx1"/>
            </a:solidFill>
            <a:miter lim="800000"/>
            <a:headEnd/>
            <a:tailEnd/>
          </a:ln>
        </p:spPr>
        <p:txBody>
          <a:bodyPr wrap="none">
            <a:spAutoFit/>
          </a:bodyPr>
          <a:lstStyle/>
          <a:p>
            <a:r>
              <a:rPr lang="en-US" sz="2000" i="1"/>
              <a:t>Open </a:t>
            </a:r>
          </a:p>
          <a:p>
            <a:r>
              <a:rPr lang="en-US" sz="2000" i="1"/>
              <a:t>water</a:t>
            </a:r>
          </a:p>
        </p:txBody>
      </p:sp>
      <p:sp>
        <p:nvSpPr>
          <p:cNvPr id="45062" name="Text Box 10"/>
          <p:cNvSpPr txBox="1">
            <a:spLocks noChangeArrowheads="1"/>
          </p:cNvSpPr>
          <p:nvPr/>
        </p:nvSpPr>
        <p:spPr bwMode="auto">
          <a:xfrm>
            <a:off x="304800" y="76200"/>
            <a:ext cx="7924800" cy="396875"/>
          </a:xfrm>
          <a:prstGeom prst="rect">
            <a:avLst/>
          </a:prstGeom>
          <a:noFill/>
          <a:ln w="9525">
            <a:noFill/>
            <a:miter lim="800000"/>
            <a:headEnd/>
            <a:tailEnd/>
          </a:ln>
        </p:spPr>
        <p:txBody>
          <a:bodyPr>
            <a:spAutoFit/>
          </a:bodyPr>
          <a:lstStyle/>
          <a:p>
            <a:r>
              <a:rPr lang="en-US" sz="2000"/>
              <a:t>Digital georegistered aerial photography (2,685 images)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b="-3030"/>
          </a:stretch>
        </a:blipFill>
        <a:effectLst/>
      </p:bgPr>
    </p:bg>
    <p:spTree>
      <p:nvGrpSpPr>
        <p:cNvPr id="1" name=""/>
        <p:cNvGrpSpPr/>
        <p:nvPr/>
      </p:nvGrpSpPr>
      <p:grpSpPr>
        <a:xfrm>
          <a:off x="0" y="0"/>
          <a:ext cx="0" cy="0"/>
          <a:chOff x="0" y="0"/>
          <a:chExt cx="0" cy="0"/>
        </a:xfrm>
      </p:grpSpPr>
      <p:pic>
        <p:nvPicPr>
          <p:cNvPr id="46082" name="Picture 3" descr="leg45_img316_zoom"/>
          <p:cNvPicPr>
            <a:picLocks noChangeAspect="1" noChangeArrowheads="1"/>
          </p:cNvPicPr>
          <p:nvPr/>
        </p:nvPicPr>
        <p:blipFill>
          <a:blip r:embed="rId3" cstate="print"/>
          <a:srcRect/>
          <a:stretch>
            <a:fillRect/>
          </a:stretch>
        </p:blipFill>
        <p:spPr bwMode="auto">
          <a:xfrm>
            <a:off x="3352800" y="304800"/>
            <a:ext cx="5461000" cy="6324600"/>
          </a:xfrm>
          <a:prstGeom prst="rect">
            <a:avLst/>
          </a:prstGeom>
          <a:noFill/>
          <a:ln w="9525">
            <a:solidFill>
              <a:schemeClr val="tx1"/>
            </a:solidFill>
            <a:miter lim="800000"/>
            <a:headEnd/>
            <a:tailEnd/>
          </a:ln>
        </p:spPr>
      </p:pic>
      <p:grpSp>
        <p:nvGrpSpPr>
          <p:cNvPr id="46083" name="Group 6"/>
          <p:cNvGrpSpPr>
            <a:grpSpLocks/>
          </p:cNvGrpSpPr>
          <p:nvPr/>
        </p:nvGrpSpPr>
        <p:grpSpPr bwMode="auto">
          <a:xfrm>
            <a:off x="4267200" y="990600"/>
            <a:ext cx="4648200" cy="4495800"/>
            <a:chOff x="2688" y="624"/>
            <a:chExt cx="2928" cy="2832"/>
          </a:xfrm>
        </p:grpSpPr>
        <p:sp>
          <p:nvSpPr>
            <p:cNvPr id="46085" name="Oval 4"/>
            <p:cNvSpPr>
              <a:spLocks noChangeArrowheads="1"/>
            </p:cNvSpPr>
            <p:nvPr/>
          </p:nvSpPr>
          <p:spPr bwMode="auto">
            <a:xfrm>
              <a:off x="2688" y="624"/>
              <a:ext cx="816" cy="864"/>
            </a:xfrm>
            <a:prstGeom prst="ellipse">
              <a:avLst/>
            </a:prstGeom>
            <a:noFill/>
            <a:ln w="25400">
              <a:solidFill>
                <a:srgbClr val="FFFF00"/>
              </a:solidFill>
              <a:round/>
              <a:headEnd/>
              <a:tailEnd/>
            </a:ln>
          </p:spPr>
          <p:txBody>
            <a:bodyPr wrap="none" anchor="ctr"/>
            <a:lstStyle/>
            <a:p>
              <a:endParaRPr lang="en-US"/>
            </a:p>
          </p:txBody>
        </p:sp>
        <p:sp>
          <p:nvSpPr>
            <p:cNvPr id="46086" name="Oval 5"/>
            <p:cNvSpPr>
              <a:spLocks noChangeArrowheads="1"/>
            </p:cNvSpPr>
            <p:nvPr/>
          </p:nvSpPr>
          <p:spPr bwMode="auto">
            <a:xfrm>
              <a:off x="4800" y="2592"/>
              <a:ext cx="816" cy="864"/>
            </a:xfrm>
            <a:prstGeom prst="ellipse">
              <a:avLst/>
            </a:prstGeom>
            <a:noFill/>
            <a:ln w="25400">
              <a:solidFill>
                <a:srgbClr val="FFFF00"/>
              </a:solidFill>
              <a:round/>
              <a:headEnd/>
              <a:tailEnd/>
            </a:ln>
          </p:spPr>
          <p:txBody>
            <a:bodyPr wrap="none" anchor="ctr"/>
            <a:lstStyle/>
            <a:p>
              <a:endParaRPr lang="en-US"/>
            </a:p>
          </p:txBody>
        </p:sp>
      </p:grpSp>
      <p:sp>
        <p:nvSpPr>
          <p:cNvPr id="46084" name="Text Box 7"/>
          <p:cNvSpPr txBox="1">
            <a:spLocks noChangeArrowheads="1"/>
          </p:cNvSpPr>
          <p:nvPr/>
        </p:nvSpPr>
        <p:spPr bwMode="auto">
          <a:xfrm>
            <a:off x="6172200" y="3505200"/>
            <a:ext cx="884238" cy="711200"/>
          </a:xfrm>
          <a:prstGeom prst="rect">
            <a:avLst/>
          </a:prstGeom>
          <a:solidFill>
            <a:srgbClr val="FFFF99"/>
          </a:solidFill>
          <a:ln w="9525">
            <a:solidFill>
              <a:schemeClr val="tx1"/>
            </a:solidFill>
            <a:miter lim="800000"/>
            <a:headEnd/>
            <a:tailEnd/>
          </a:ln>
        </p:spPr>
        <p:txBody>
          <a:bodyPr wrap="none">
            <a:spAutoFit/>
          </a:bodyPr>
          <a:lstStyle/>
          <a:p>
            <a:r>
              <a:rPr lang="en-US" sz="2000" i="1"/>
              <a:t>Open </a:t>
            </a:r>
          </a:p>
          <a:p>
            <a:r>
              <a:rPr lang="en-US" sz="2000" i="1"/>
              <a:t>water</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b="-3030"/>
          </a:stretch>
        </a:blipFill>
        <a:effectLst/>
      </p:bgPr>
    </p:bg>
    <p:spTree>
      <p:nvGrpSpPr>
        <p:cNvPr id="1" name=""/>
        <p:cNvGrpSpPr/>
        <p:nvPr/>
      </p:nvGrpSpPr>
      <p:grpSpPr>
        <a:xfrm>
          <a:off x="0" y="0"/>
          <a:ext cx="0" cy="0"/>
          <a:chOff x="0" y="0"/>
          <a:chExt cx="0" cy="0"/>
        </a:xfrm>
      </p:grpSpPr>
      <p:sp>
        <p:nvSpPr>
          <p:cNvPr id="126980" name="Oval 4"/>
          <p:cNvSpPr>
            <a:spLocks noChangeArrowheads="1"/>
          </p:cNvSpPr>
          <p:nvPr/>
        </p:nvSpPr>
        <p:spPr bwMode="auto">
          <a:xfrm>
            <a:off x="4724400" y="3124200"/>
            <a:ext cx="1600200" cy="2209800"/>
          </a:xfrm>
          <a:prstGeom prst="ellipse">
            <a:avLst/>
          </a:prstGeom>
          <a:noFill/>
          <a:ln w="25400">
            <a:solidFill>
              <a:srgbClr val="FFFF00"/>
            </a:solidFill>
            <a:round/>
            <a:headEnd/>
            <a:tailEnd/>
          </a:ln>
        </p:spPr>
        <p:txBody>
          <a:bodyPr wrap="none" anchor="ctr"/>
          <a:lstStyle/>
          <a:p>
            <a:endParaRPr lang="en-US"/>
          </a:p>
        </p:txBody>
      </p:sp>
      <p:sp>
        <p:nvSpPr>
          <p:cNvPr id="47107" name="Text Box 6"/>
          <p:cNvSpPr txBox="1">
            <a:spLocks noChangeArrowheads="1"/>
          </p:cNvSpPr>
          <p:nvPr/>
        </p:nvSpPr>
        <p:spPr bwMode="auto">
          <a:xfrm>
            <a:off x="762000" y="381000"/>
            <a:ext cx="5016500" cy="457200"/>
          </a:xfrm>
          <a:prstGeom prst="rect">
            <a:avLst/>
          </a:prstGeom>
          <a:noFill/>
          <a:ln w="9525">
            <a:noFill/>
            <a:miter lim="800000"/>
            <a:headEnd/>
            <a:tailEnd/>
          </a:ln>
        </p:spPr>
        <p:txBody>
          <a:bodyPr wrap="none">
            <a:spAutoFit/>
          </a:bodyPr>
          <a:lstStyle/>
          <a:p>
            <a:r>
              <a:rPr lang="en-US" sz="2400"/>
              <a:t>New ice can be habitat for narwhals</a:t>
            </a:r>
          </a:p>
        </p:txBody>
      </p:sp>
      <p:sp>
        <p:nvSpPr>
          <p:cNvPr id="47108" name="Text Box 7"/>
          <p:cNvSpPr txBox="1">
            <a:spLocks noChangeArrowheads="1"/>
          </p:cNvSpPr>
          <p:nvPr/>
        </p:nvSpPr>
        <p:spPr bwMode="auto">
          <a:xfrm>
            <a:off x="1828800" y="3505200"/>
            <a:ext cx="984250" cy="406400"/>
          </a:xfrm>
          <a:prstGeom prst="rect">
            <a:avLst/>
          </a:prstGeom>
          <a:solidFill>
            <a:srgbClr val="FFFF99"/>
          </a:solidFill>
          <a:ln w="9525">
            <a:solidFill>
              <a:schemeClr val="tx1"/>
            </a:solidFill>
            <a:miter lim="800000"/>
            <a:headEnd/>
            <a:tailEnd/>
          </a:ln>
        </p:spPr>
        <p:txBody>
          <a:bodyPr wrap="none">
            <a:spAutoFit/>
          </a:bodyPr>
          <a:lstStyle/>
          <a:p>
            <a:r>
              <a:rPr lang="en-US" sz="2000" i="1"/>
              <a:t>Old ice</a:t>
            </a:r>
          </a:p>
        </p:txBody>
      </p:sp>
      <p:sp>
        <p:nvSpPr>
          <p:cNvPr id="47109" name="Text Box 8"/>
          <p:cNvSpPr txBox="1">
            <a:spLocks noChangeArrowheads="1"/>
          </p:cNvSpPr>
          <p:nvPr/>
        </p:nvSpPr>
        <p:spPr bwMode="auto">
          <a:xfrm>
            <a:off x="6553200" y="4495800"/>
            <a:ext cx="1219200" cy="1016000"/>
          </a:xfrm>
          <a:prstGeom prst="rect">
            <a:avLst/>
          </a:prstGeom>
          <a:solidFill>
            <a:srgbClr val="FFFF99"/>
          </a:solidFill>
          <a:ln w="9525">
            <a:solidFill>
              <a:schemeClr val="tx1"/>
            </a:solidFill>
            <a:miter lim="800000"/>
            <a:headEnd/>
            <a:tailEnd/>
          </a:ln>
        </p:spPr>
        <p:txBody>
          <a:bodyPr>
            <a:spAutoFit/>
          </a:bodyPr>
          <a:lstStyle/>
          <a:p>
            <a:r>
              <a:rPr lang="en-US" sz="2000" i="1"/>
              <a:t>Light ice/new 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b="-3030"/>
          </a:stretch>
        </a:blipFill>
        <a:effectLst/>
      </p:bgPr>
    </p:bg>
    <p:spTree>
      <p:nvGrpSpPr>
        <p:cNvPr id="1" name=""/>
        <p:cNvGrpSpPr/>
        <p:nvPr/>
      </p:nvGrpSpPr>
      <p:grpSpPr>
        <a:xfrm>
          <a:off x="0" y="0"/>
          <a:ext cx="0" cy="0"/>
          <a:chOff x="0" y="0"/>
          <a:chExt cx="0" cy="0"/>
        </a:xfrm>
      </p:grpSpPr>
      <p:pic>
        <p:nvPicPr>
          <p:cNvPr id="48130" name="Picture 3" descr="leg41_img530_zoom"/>
          <p:cNvPicPr>
            <a:picLocks noChangeAspect="1" noChangeArrowheads="1"/>
          </p:cNvPicPr>
          <p:nvPr/>
        </p:nvPicPr>
        <p:blipFill>
          <a:blip r:embed="rId3" cstate="print"/>
          <a:srcRect/>
          <a:stretch>
            <a:fillRect/>
          </a:stretch>
        </p:blipFill>
        <p:spPr bwMode="auto">
          <a:xfrm>
            <a:off x="1770063" y="457200"/>
            <a:ext cx="5143500" cy="57912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r="-12500"/>
          </a:stretch>
        </a:blipFill>
        <a:effectLst/>
      </p:bgPr>
    </p:bg>
    <p:spTree>
      <p:nvGrpSpPr>
        <p:cNvPr id="1" name=""/>
        <p:cNvGrpSpPr/>
        <p:nvPr/>
      </p:nvGrpSpPr>
      <p:grpSpPr>
        <a:xfrm>
          <a:off x="0" y="0"/>
          <a:ext cx="0" cy="0"/>
          <a:chOff x="0" y="0"/>
          <a:chExt cx="0" cy="0"/>
        </a:xfrm>
      </p:grpSpPr>
      <p:sp>
        <p:nvSpPr>
          <p:cNvPr id="2" name="TextBox 1"/>
          <p:cNvSpPr txBox="1"/>
          <p:nvPr/>
        </p:nvSpPr>
        <p:spPr>
          <a:xfrm>
            <a:off x="304800" y="6477000"/>
            <a:ext cx="8839200" cy="369332"/>
          </a:xfrm>
          <a:prstGeom prst="rect">
            <a:avLst/>
          </a:prstGeom>
          <a:noFill/>
        </p:spPr>
        <p:txBody>
          <a:bodyPr wrap="square" rtlCol="0">
            <a:spAutoFit/>
          </a:bodyPr>
          <a:lstStyle/>
          <a:p>
            <a:r>
              <a:rPr lang="nb-NO" dirty="0" smtClean="0"/>
              <a:t>Laidre and Heide-Jørgensen. 2011. Marine Ecology Progress Series 423:269-278.</a:t>
            </a:r>
            <a:endParaRPr lang="en-US" dirty="0"/>
          </a:p>
        </p:txBody>
      </p:sp>
      <p:sp>
        <p:nvSpPr>
          <p:cNvPr id="3" name="TextBox 2"/>
          <p:cNvSpPr txBox="1"/>
          <p:nvPr/>
        </p:nvSpPr>
        <p:spPr>
          <a:xfrm>
            <a:off x="533400" y="381000"/>
            <a:ext cx="7301999" cy="1015663"/>
          </a:xfrm>
          <a:prstGeom prst="rect">
            <a:avLst/>
          </a:prstGeom>
          <a:noFill/>
        </p:spPr>
        <p:txBody>
          <a:bodyPr wrap="none" rtlCol="0">
            <a:spAutoFit/>
          </a:bodyPr>
          <a:lstStyle/>
          <a:p>
            <a:r>
              <a:rPr lang="en-US" sz="2000" dirty="0" smtClean="0"/>
              <a:t>1565 digital images along the </a:t>
            </a:r>
            <a:r>
              <a:rPr lang="en-US" sz="2000" dirty="0" err="1" smtClean="0"/>
              <a:t>trackline</a:t>
            </a:r>
            <a:r>
              <a:rPr lang="en-US" sz="2000" dirty="0" smtClean="0"/>
              <a:t> (71 sq km).</a:t>
            </a:r>
          </a:p>
          <a:p>
            <a:r>
              <a:rPr lang="en-US" sz="2000" dirty="0" smtClean="0"/>
              <a:t>On average, 196 (SD 53) images were taken on each transect.</a:t>
            </a:r>
          </a:p>
          <a:p>
            <a:r>
              <a:rPr lang="en-US" sz="2000" dirty="0" smtClean="0"/>
              <a:t>3.2% (SD 15.9%) open water estimated from in situ images.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1202" name="TextBox 2"/>
          <p:cNvSpPr txBox="1">
            <a:spLocks noChangeArrowheads="1"/>
          </p:cNvSpPr>
          <p:nvPr/>
        </p:nvSpPr>
        <p:spPr bwMode="auto">
          <a:xfrm>
            <a:off x="5707063" y="6488113"/>
            <a:ext cx="3436937" cy="369887"/>
          </a:xfrm>
          <a:prstGeom prst="rect">
            <a:avLst/>
          </a:prstGeom>
          <a:noFill/>
          <a:ln w="9525">
            <a:noFill/>
            <a:miter lim="800000"/>
            <a:headEnd/>
            <a:tailEnd/>
          </a:ln>
        </p:spPr>
        <p:txBody>
          <a:bodyPr wrap="none">
            <a:spAutoFit/>
          </a:bodyPr>
          <a:lstStyle/>
          <a:p>
            <a:r>
              <a:rPr lang="en-US"/>
              <a:t>Laidre et al. 2011. Polar Biology</a:t>
            </a:r>
          </a:p>
        </p:txBody>
      </p:sp>
      <p:pic>
        <p:nvPicPr>
          <p:cNvPr id="51203" name="Picture 3" descr="Figure1.tif"/>
          <p:cNvPicPr>
            <a:picLocks noChangeAspect="1"/>
          </p:cNvPicPr>
          <p:nvPr/>
        </p:nvPicPr>
        <p:blipFill>
          <a:blip r:embed="rId3" cstate="print"/>
          <a:srcRect/>
          <a:stretch>
            <a:fillRect/>
          </a:stretch>
        </p:blipFill>
        <p:spPr bwMode="auto">
          <a:xfrm>
            <a:off x="0" y="0"/>
            <a:ext cx="5299075" cy="6858000"/>
          </a:xfrm>
          <a:prstGeom prst="rect">
            <a:avLst/>
          </a:prstGeom>
          <a:noFill/>
          <a:ln w="9525">
            <a:noFill/>
            <a:miter lim="800000"/>
            <a:headEnd/>
            <a:tailEnd/>
          </a:ln>
        </p:spPr>
      </p:pic>
      <p:sp>
        <p:nvSpPr>
          <p:cNvPr id="51204" name="TextBox 4"/>
          <p:cNvSpPr txBox="1">
            <a:spLocks noChangeArrowheads="1"/>
          </p:cNvSpPr>
          <p:nvPr/>
        </p:nvSpPr>
        <p:spPr bwMode="auto">
          <a:xfrm>
            <a:off x="6019800" y="762000"/>
            <a:ext cx="2819400" cy="3785652"/>
          </a:xfrm>
          <a:prstGeom prst="rect">
            <a:avLst/>
          </a:prstGeom>
          <a:noFill/>
          <a:ln w="9525">
            <a:noFill/>
            <a:miter lim="800000"/>
            <a:headEnd/>
            <a:tailEnd/>
          </a:ln>
        </p:spPr>
        <p:txBody>
          <a:bodyPr>
            <a:spAutoFit/>
          </a:bodyPr>
          <a:lstStyle/>
          <a:p>
            <a:pPr>
              <a:buFont typeface="Arial" charset="0"/>
              <a:buChar char="•"/>
            </a:pPr>
            <a:r>
              <a:rPr lang="en-US" sz="2400" dirty="0" smtClean="0"/>
              <a:t>Calculated trends </a:t>
            </a:r>
            <a:r>
              <a:rPr lang="en-US" sz="2400" dirty="0"/>
              <a:t>in freeze-up timing (date when sea ice concentration rises above some threshold) on the 6 largest narwhal summering areas</a:t>
            </a:r>
          </a:p>
          <a:p>
            <a:pPr>
              <a:buFont typeface="Arial" charset="0"/>
              <a:buChar char="•"/>
            </a:pPr>
            <a:endParaRPr lang="en-US" sz="2400" dirty="0"/>
          </a:p>
          <a:p>
            <a:pPr>
              <a:buFont typeface="Arial" charset="0"/>
              <a:buChar char="•"/>
            </a:pPr>
            <a:r>
              <a:rPr lang="en-US" sz="2400" dirty="0"/>
              <a:t>Autumn1979-2010</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2226" name="TextBox 2"/>
          <p:cNvSpPr txBox="1">
            <a:spLocks noChangeArrowheads="1"/>
          </p:cNvSpPr>
          <p:nvPr/>
        </p:nvSpPr>
        <p:spPr bwMode="auto">
          <a:xfrm>
            <a:off x="0" y="6488113"/>
            <a:ext cx="3436938" cy="369887"/>
          </a:xfrm>
          <a:prstGeom prst="rect">
            <a:avLst/>
          </a:prstGeom>
          <a:noFill/>
          <a:ln w="9525">
            <a:noFill/>
            <a:miter lim="800000"/>
            <a:headEnd/>
            <a:tailEnd/>
          </a:ln>
        </p:spPr>
        <p:txBody>
          <a:bodyPr wrap="none">
            <a:spAutoFit/>
          </a:bodyPr>
          <a:lstStyle/>
          <a:p>
            <a:r>
              <a:rPr lang="en-US" dirty="0">
                <a:solidFill>
                  <a:srgbClr val="000000"/>
                </a:solidFill>
              </a:rPr>
              <a:t>Laidre et al. 2011. Polar Biology</a:t>
            </a:r>
          </a:p>
        </p:txBody>
      </p:sp>
      <p:pic>
        <p:nvPicPr>
          <p:cNvPr id="52227" name="Picture 4" descr="Figure2.tif"/>
          <p:cNvPicPr>
            <a:picLocks noChangeAspect="1"/>
          </p:cNvPicPr>
          <p:nvPr/>
        </p:nvPicPr>
        <p:blipFill>
          <a:blip r:embed="rId3" cstate="print"/>
          <a:srcRect/>
          <a:stretch>
            <a:fillRect/>
          </a:stretch>
        </p:blipFill>
        <p:spPr bwMode="auto">
          <a:xfrm>
            <a:off x="228600" y="304800"/>
            <a:ext cx="6391275" cy="5638800"/>
          </a:xfrm>
          <a:prstGeom prst="rect">
            <a:avLst/>
          </a:prstGeom>
          <a:noFill/>
          <a:ln w="9525">
            <a:noFill/>
            <a:miter lim="800000"/>
            <a:headEnd/>
            <a:tailEnd/>
          </a:ln>
        </p:spPr>
      </p:pic>
      <p:sp>
        <p:nvSpPr>
          <p:cNvPr id="52228" name="TextBox 5"/>
          <p:cNvSpPr txBox="1">
            <a:spLocks noChangeArrowheads="1"/>
          </p:cNvSpPr>
          <p:nvPr/>
        </p:nvSpPr>
        <p:spPr bwMode="auto">
          <a:xfrm>
            <a:off x="6858000" y="609600"/>
            <a:ext cx="2133600" cy="5324535"/>
          </a:xfrm>
          <a:prstGeom prst="rect">
            <a:avLst/>
          </a:prstGeom>
          <a:noFill/>
          <a:ln w="9525">
            <a:noFill/>
            <a:miter lim="800000"/>
            <a:headEnd/>
            <a:tailEnd/>
          </a:ln>
        </p:spPr>
        <p:txBody>
          <a:bodyPr>
            <a:spAutoFit/>
          </a:bodyPr>
          <a:lstStyle/>
          <a:p>
            <a:r>
              <a:rPr lang="en-US" sz="2000" dirty="0"/>
              <a:t>Strongly positive and significant trends (p&lt;0.001) in progressively later dates of </a:t>
            </a:r>
            <a:r>
              <a:rPr lang="en-US" sz="2000" dirty="0" smtClean="0"/>
              <a:t>freeze-up </a:t>
            </a:r>
            <a:r>
              <a:rPr lang="en-US" sz="2000" dirty="0"/>
              <a:t>in all summering areas </a:t>
            </a:r>
          </a:p>
          <a:p>
            <a:endParaRPr lang="en-US" sz="2000" dirty="0"/>
          </a:p>
          <a:p>
            <a:r>
              <a:rPr lang="en-US" sz="2000" dirty="0"/>
              <a:t>Freeze-up occurs between 0.5 and 1 day later per year, or 2 to 4 weeks later, over the 31-year time series.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3250" name="Text Box 5"/>
          <p:cNvSpPr txBox="1">
            <a:spLocks noChangeArrowheads="1"/>
          </p:cNvSpPr>
          <p:nvPr/>
        </p:nvSpPr>
        <p:spPr bwMode="auto">
          <a:xfrm>
            <a:off x="669925" y="1371600"/>
            <a:ext cx="8093075" cy="3477875"/>
          </a:xfrm>
          <a:prstGeom prst="rect">
            <a:avLst/>
          </a:prstGeom>
          <a:noFill/>
          <a:ln w="9525">
            <a:noFill/>
            <a:miter lim="800000"/>
            <a:headEnd/>
            <a:tailEnd/>
          </a:ln>
        </p:spPr>
        <p:txBody>
          <a:bodyPr>
            <a:spAutoFit/>
          </a:bodyPr>
          <a:lstStyle/>
          <a:p>
            <a:pPr>
              <a:buFontTx/>
              <a:buChar char="•"/>
            </a:pPr>
            <a:r>
              <a:rPr lang="en-US" sz="2000" dirty="0" smtClean="0"/>
              <a:t>Multi-year </a:t>
            </a:r>
            <a:r>
              <a:rPr lang="en-US" sz="2000" dirty="0"/>
              <a:t>fidelity to </a:t>
            </a:r>
            <a:r>
              <a:rPr lang="en-US" sz="2000" dirty="0" smtClean="0"/>
              <a:t>winter foraging </a:t>
            </a:r>
            <a:r>
              <a:rPr lang="en-US" sz="2000" dirty="0"/>
              <a:t>regions in variable environments may confer ecological benefits (i.e., predictable resources, even when energy gain is not consistently high). </a:t>
            </a:r>
          </a:p>
          <a:p>
            <a:pPr>
              <a:buFontTx/>
              <a:buChar char="•"/>
            </a:pPr>
            <a:endParaRPr lang="en-US" sz="2000" dirty="0"/>
          </a:p>
          <a:p>
            <a:pPr>
              <a:buFontTx/>
              <a:buChar char="•"/>
            </a:pPr>
            <a:r>
              <a:rPr lang="en-US" sz="2000" dirty="0" smtClean="0"/>
              <a:t>~</a:t>
            </a:r>
            <a:r>
              <a:rPr lang="en-US" sz="2000" dirty="0"/>
              <a:t>25% of Baffin Bay </a:t>
            </a:r>
            <a:r>
              <a:rPr lang="en-US" sz="2000" dirty="0" smtClean="0"/>
              <a:t>population in surveyed area - movements </a:t>
            </a:r>
            <a:r>
              <a:rPr lang="en-US" sz="2000" dirty="0"/>
              <a:t>that localize over small </a:t>
            </a:r>
            <a:r>
              <a:rPr lang="en-US" sz="2000" dirty="0" smtClean="0"/>
              <a:t>areas with very dense sea ice </a:t>
            </a:r>
            <a:r>
              <a:rPr lang="en-US" sz="2000" dirty="0"/>
              <a:t>suggest high preference.</a:t>
            </a:r>
          </a:p>
          <a:p>
            <a:pPr>
              <a:buFontTx/>
              <a:buChar char="•"/>
            </a:pPr>
            <a:endParaRPr lang="en-US" sz="2000" dirty="0"/>
          </a:p>
          <a:p>
            <a:pPr>
              <a:buFontTx/>
              <a:buChar char="•"/>
            </a:pPr>
            <a:r>
              <a:rPr lang="en-US" sz="2000" dirty="0"/>
              <a:t>Loss of sea </a:t>
            </a:r>
            <a:r>
              <a:rPr lang="en-US" sz="2000" dirty="0" smtClean="0"/>
              <a:t>ice or changes in freeze up timing, </a:t>
            </a:r>
            <a:r>
              <a:rPr lang="en-US" sz="2000" dirty="0"/>
              <a:t>increased anthropogenic impacts (shipping, NWP transit) and seismic exploration all represent threats because the areas are small. </a:t>
            </a:r>
          </a:p>
        </p:txBody>
      </p:sp>
      <p:sp>
        <p:nvSpPr>
          <p:cNvPr id="53251" name="Text Box 6"/>
          <p:cNvSpPr txBox="1">
            <a:spLocks noChangeArrowheads="1"/>
          </p:cNvSpPr>
          <p:nvPr/>
        </p:nvSpPr>
        <p:spPr bwMode="auto">
          <a:xfrm>
            <a:off x="685800" y="457200"/>
            <a:ext cx="1768475" cy="457200"/>
          </a:xfrm>
          <a:prstGeom prst="rect">
            <a:avLst/>
          </a:prstGeom>
          <a:noFill/>
          <a:ln w="9525">
            <a:noFill/>
            <a:miter lim="800000"/>
            <a:headEnd/>
            <a:tailEnd/>
          </a:ln>
        </p:spPr>
        <p:txBody>
          <a:bodyPr>
            <a:spAutoFit/>
          </a:bodyPr>
          <a:lstStyle/>
          <a:p>
            <a:r>
              <a:rPr lang="en-US" sz="2400" b="1"/>
              <a:t>Summary</a:t>
            </a: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4274" name="Text Box 4"/>
          <p:cNvSpPr txBox="1">
            <a:spLocks noChangeArrowheads="1"/>
          </p:cNvSpPr>
          <p:nvPr/>
        </p:nvSpPr>
        <p:spPr bwMode="auto">
          <a:xfrm>
            <a:off x="2743200" y="293688"/>
            <a:ext cx="3273425" cy="519112"/>
          </a:xfrm>
          <a:prstGeom prst="rect">
            <a:avLst/>
          </a:prstGeom>
          <a:noFill/>
          <a:ln w="9525">
            <a:noFill/>
            <a:miter lim="800000"/>
            <a:headEnd/>
            <a:tailEnd/>
          </a:ln>
        </p:spPr>
        <p:txBody>
          <a:bodyPr wrap="none">
            <a:spAutoFit/>
          </a:bodyPr>
          <a:lstStyle/>
          <a:p>
            <a:r>
              <a:rPr lang="en-US" sz="2800" dirty="0"/>
              <a:t>Acknowledgements</a:t>
            </a:r>
          </a:p>
        </p:txBody>
      </p:sp>
      <p:sp>
        <p:nvSpPr>
          <p:cNvPr id="54275" name="Text Box 5"/>
          <p:cNvSpPr txBox="1">
            <a:spLocks noChangeArrowheads="1"/>
          </p:cNvSpPr>
          <p:nvPr/>
        </p:nvSpPr>
        <p:spPr bwMode="auto">
          <a:xfrm>
            <a:off x="1066800" y="4114800"/>
            <a:ext cx="7550913" cy="1569660"/>
          </a:xfrm>
          <a:prstGeom prst="rect">
            <a:avLst/>
          </a:prstGeom>
          <a:noFill/>
          <a:ln w="9525">
            <a:noFill/>
            <a:miter lim="800000"/>
            <a:headEnd/>
            <a:tailEnd/>
          </a:ln>
        </p:spPr>
        <p:txBody>
          <a:bodyPr wrap="none">
            <a:spAutoFit/>
          </a:bodyPr>
          <a:lstStyle/>
          <a:p>
            <a:r>
              <a:rPr lang="en-US" sz="2400" dirty="0" smtClean="0"/>
              <a:t>NASA ROSES Grant# NNX08AF71G</a:t>
            </a:r>
            <a:endParaRPr lang="en-US" sz="2400" dirty="0"/>
          </a:p>
          <a:p>
            <a:r>
              <a:rPr lang="en-US" sz="2400" dirty="0"/>
              <a:t>Greenland Institute of Natural Resources, </a:t>
            </a:r>
            <a:r>
              <a:rPr lang="en-US" sz="2400" dirty="0" err="1"/>
              <a:t>Nuuk</a:t>
            </a:r>
            <a:endParaRPr lang="en-US" sz="2400" dirty="0"/>
          </a:p>
          <a:p>
            <a:r>
              <a:rPr lang="en-US" sz="2400" dirty="0"/>
              <a:t>Department of Fisheries and Oceans, Canada</a:t>
            </a:r>
          </a:p>
          <a:p>
            <a:r>
              <a:rPr lang="en-US" sz="2400" dirty="0"/>
              <a:t>University of Washington Applied Physics Lab, </a:t>
            </a:r>
            <a:r>
              <a:rPr lang="en-US" sz="2400" dirty="0" smtClean="0"/>
              <a:t>Seattle</a:t>
            </a:r>
            <a:endParaRPr lang="en-US" sz="2400" dirty="0"/>
          </a:p>
        </p:txBody>
      </p:sp>
      <p:sp>
        <p:nvSpPr>
          <p:cNvPr id="54276" name="Text Box 6"/>
          <p:cNvSpPr txBox="1">
            <a:spLocks noChangeArrowheads="1"/>
          </p:cNvSpPr>
          <p:nvPr/>
        </p:nvSpPr>
        <p:spPr bwMode="auto">
          <a:xfrm>
            <a:off x="8083550" y="6640513"/>
            <a:ext cx="984250" cy="304800"/>
          </a:xfrm>
          <a:prstGeom prst="rect">
            <a:avLst/>
          </a:prstGeom>
          <a:noFill/>
          <a:ln w="9525">
            <a:noFill/>
            <a:miter lim="800000"/>
            <a:headEnd/>
            <a:tailEnd/>
          </a:ln>
        </p:spPr>
        <p:txBody>
          <a:bodyPr wrap="none">
            <a:spAutoFit/>
          </a:bodyPr>
          <a:lstStyle/>
          <a:p>
            <a:r>
              <a:rPr lang="en-US" sz="1400">
                <a:solidFill>
                  <a:schemeClr val="bg2"/>
                </a:solidFill>
              </a:rPr>
              <a:t>P. Nicklen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r="-12500"/>
          </a:stretch>
        </a:blipFill>
        <a:effectLst/>
      </p:bgPr>
    </p:bg>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457200" y="914400"/>
            <a:ext cx="8305800" cy="2647950"/>
          </a:xfrm>
          <a:prstGeom prst="rect">
            <a:avLst/>
          </a:prstGeom>
          <a:noFill/>
          <a:ln w="9525">
            <a:noFill/>
            <a:miter lim="800000"/>
            <a:headEnd/>
            <a:tailEnd/>
          </a:ln>
        </p:spPr>
        <p:txBody>
          <a:bodyPr>
            <a:spAutoFit/>
          </a:bodyPr>
          <a:lstStyle/>
          <a:p>
            <a:pPr marL="342900" indent="-342900">
              <a:buFontTx/>
              <a:buAutoNum type="arabicParenR"/>
            </a:pPr>
            <a:r>
              <a:rPr lang="en-US" sz="2400"/>
              <a:t>Extensive southbound fall migration that occurs when annual sea ice forms in the summer grounds.</a:t>
            </a:r>
          </a:p>
          <a:p>
            <a:pPr marL="342900" indent="-342900">
              <a:buFontTx/>
              <a:buAutoNum type="arabicParenR"/>
            </a:pPr>
            <a:endParaRPr lang="en-US" sz="2400"/>
          </a:p>
          <a:p>
            <a:pPr marL="342900" indent="-342900"/>
            <a:r>
              <a:rPr lang="en-US" sz="2400"/>
              <a:t>2) Over 80% of the world’s narwhals overwinter in Baffin Bay and Davis Strait for 6 months of the year.</a:t>
            </a:r>
          </a:p>
          <a:p>
            <a:pPr marL="342900" indent="-342900">
              <a:buFontTx/>
              <a:buAutoNum type="arabicParenR"/>
            </a:pPr>
            <a:endParaRPr lang="en-US" sz="2400"/>
          </a:p>
          <a:p>
            <a:pPr marL="342900" indent="-342900"/>
            <a:r>
              <a:rPr lang="en-US" sz="2400"/>
              <a:t>3) High population-level site fidelity to wintering grounds.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9458" name="Text Box 3"/>
          <p:cNvSpPr txBox="1">
            <a:spLocks noChangeArrowheads="1"/>
          </p:cNvSpPr>
          <p:nvPr/>
        </p:nvSpPr>
        <p:spPr bwMode="auto">
          <a:xfrm>
            <a:off x="1295400" y="381000"/>
            <a:ext cx="7131376" cy="461665"/>
          </a:xfrm>
          <a:prstGeom prst="rect">
            <a:avLst/>
          </a:prstGeom>
          <a:noFill/>
          <a:ln w="9525">
            <a:noFill/>
            <a:miter lim="800000"/>
            <a:headEnd/>
            <a:tailEnd/>
          </a:ln>
        </p:spPr>
        <p:txBody>
          <a:bodyPr wrap="none">
            <a:spAutoFit/>
          </a:bodyPr>
          <a:lstStyle/>
          <a:p>
            <a:r>
              <a:rPr lang="en-US" sz="2400" dirty="0" smtClean="0">
                <a:solidFill>
                  <a:srgbClr val="000000"/>
                </a:solidFill>
              </a:rPr>
              <a:t>Springtime sea </a:t>
            </a:r>
            <a:r>
              <a:rPr lang="en-US" sz="2400" dirty="0">
                <a:solidFill>
                  <a:srgbClr val="000000"/>
                </a:solidFill>
              </a:rPr>
              <a:t>ice </a:t>
            </a:r>
            <a:r>
              <a:rPr lang="en-US" sz="2400" dirty="0" smtClean="0">
                <a:solidFill>
                  <a:srgbClr val="000000"/>
                </a:solidFill>
              </a:rPr>
              <a:t>off West Greenland (Baffin Bay)</a:t>
            </a:r>
            <a:endParaRPr lang="en-US" sz="2400" dirty="0">
              <a:solidFill>
                <a:srgbClr val="000000"/>
              </a:solidFill>
            </a:endParaRPr>
          </a:p>
        </p:txBody>
      </p:sp>
      <p:sp>
        <p:nvSpPr>
          <p:cNvPr id="19460" name="Text Box 13"/>
          <p:cNvSpPr txBox="1">
            <a:spLocks noChangeArrowheads="1"/>
          </p:cNvSpPr>
          <p:nvPr/>
        </p:nvSpPr>
        <p:spPr bwMode="auto">
          <a:xfrm>
            <a:off x="1981200" y="6096000"/>
            <a:ext cx="5511800" cy="457200"/>
          </a:xfrm>
          <a:prstGeom prst="rect">
            <a:avLst/>
          </a:prstGeom>
          <a:noFill/>
          <a:ln w="9525">
            <a:noFill/>
            <a:miter lim="800000"/>
            <a:headEnd/>
            <a:tailEnd/>
          </a:ln>
        </p:spPr>
        <p:txBody>
          <a:bodyPr wrap="none">
            <a:spAutoFit/>
          </a:bodyPr>
          <a:lstStyle/>
          <a:p>
            <a:r>
              <a:rPr lang="en-US" sz="2400" dirty="0">
                <a:solidFill>
                  <a:srgbClr val="000000"/>
                </a:solidFill>
              </a:rPr>
              <a:t>Ice is very dynamic, moves &gt;25 km/day</a:t>
            </a:r>
          </a:p>
        </p:txBody>
      </p:sp>
      <p:graphicFrame>
        <p:nvGraphicFramePr>
          <p:cNvPr id="10" name="Chart 9"/>
          <p:cNvGraphicFramePr/>
          <p:nvPr/>
        </p:nvGraphicFramePr>
        <p:xfrm>
          <a:off x="608275" y="952168"/>
          <a:ext cx="7927450" cy="49536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457200" y="152400"/>
            <a:ext cx="8305800" cy="2282825"/>
          </a:xfrm>
          <a:prstGeom prst="rect">
            <a:avLst/>
          </a:prstGeom>
          <a:noFill/>
          <a:ln w="9525">
            <a:noFill/>
            <a:miter lim="800000"/>
            <a:headEnd/>
            <a:tailEnd/>
          </a:ln>
        </p:spPr>
        <p:txBody>
          <a:bodyPr>
            <a:spAutoFit/>
          </a:bodyPr>
          <a:lstStyle/>
          <a:p>
            <a:r>
              <a:rPr lang="en-US" sz="2400" b="1"/>
              <a:t>Background wintertime ecology</a:t>
            </a:r>
          </a:p>
          <a:p>
            <a:endParaRPr lang="en-US" sz="2400" b="1"/>
          </a:p>
          <a:p>
            <a:r>
              <a:rPr lang="en-US" sz="2400"/>
              <a:t>Narwhals make deep dives in winter, &gt;1,800 m 15x per day</a:t>
            </a:r>
          </a:p>
          <a:p>
            <a:endParaRPr lang="en-US" sz="2400"/>
          </a:p>
          <a:p>
            <a:r>
              <a:rPr lang="en-US" sz="2400"/>
              <a:t>Narwhals feed almost exclusively on Greenland halibut in Baffin Bay</a:t>
            </a:r>
          </a:p>
        </p:txBody>
      </p:sp>
      <p:sp>
        <p:nvSpPr>
          <p:cNvPr id="20483" name="Text Box 7"/>
          <p:cNvSpPr txBox="1">
            <a:spLocks noChangeArrowheads="1"/>
          </p:cNvSpPr>
          <p:nvPr/>
        </p:nvSpPr>
        <p:spPr bwMode="auto">
          <a:xfrm>
            <a:off x="228600" y="6369050"/>
            <a:ext cx="5221288" cy="336550"/>
          </a:xfrm>
          <a:prstGeom prst="rect">
            <a:avLst/>
          </a:prstGeom>
          <a:noFill/>
          <a:ln w="9525">
            <a:noFill/>
            <a:miter lim="800000"/>
            <a:headEnd/>
            <a:tailEnd/>
          </a:ln>
        </p:spPr>
        <p:txBody>
          <a:bodyPr wrap="none">
            <a:spAutoFit/>
          </a:bodyPr>
          <a:lstStyle/>
          <a:p>
            <a:r>
              <a:rPr lang="en-US" sz="1600">
                <a:solidFill>
                  <a:schemeClr val="bg1"/>
                </a:solidFill>
              </a:rPr>
              <a:t>Laidre et al. (2003), Laidre and Heide-J</a:t>
            </a:r>
            <a:r>
              <a:rPr lang="da-DK" sz="1600">
                <a:solidFill>
                  <a:schemeClr val="bg1"/>
                </a:solidFill>
              </a:rPr>
              <a:t>ø</a:t>
            </a:r>
            <a:r>
              <a:rPr lang="en-US" sz="1600">
                <a:solidFill>
                  <a:schemeClr val="bg1"/>
                </a:solidFill>
              </a:rPr>
              <a:t>rgensen (2005)</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746125" y="838200"/>
            <a:ext cx="7864475" cy="396875"/>
          </a:xfrm>
          <a:prstGeom prst="rect">
            <a:avLst/>
          </a:prstGeom>
          <a:noFill/>
          <a:ln w="9525">
            <a:noFill/>
            <a:miter lim="800000"/>
            <a:headEnd/>
            <a:tailEnd/>
          </a:ln>
        </p:spPr>
        <p:txBody>
          <a:bodyPr>
            <a:spAutoFit/>
          </a:bodyPr>
          <a:lstStyle/>
          <a:p>
            <a:endParaRPr lang="en-US" sz="2000"/>
          </a:p>
        </p:txBody>
      </p:sp>
      <p:pic>
        <p:nvPicPr>
          <p:cNvPr id="21507" name="Picture 3" descr="Narhval1993-2005new"/>
          <p:cNvPicPr>
            <a:picLocks noChangeAspect="1" noChangeArrowheads="1"/>
          </p:cNvPicPr>
          <p:nvPr/>
        </p:nvPicPr>
        <p:blipFill>
          <a:blip r:embed="rId2" cstate="print"/>
          <a:srcRect/>
          <a:stretch>
            <a:fillRect/>
          </a:stretch>
        </p:blipFill>
        <p:spPr bwMode="auto">
          <a:xfrm>
            <a:off x="0" y="0"/>
            <a:ext cx="6934200" cy="5141913"/>
          </a:xfrm>
          <a:prstGeom prst="rect">
            <a:avLst/>
          </a:prstGeom>
          <a:noFill/>
          <a:ln w="9525">
            <a:noFill/>
            <a:miter lim="800000"/>
            <a:headEnd/>
            <a:tailEnd/>
          </a:ln>
        </p:spPr>
      </p:pic>
      <p:sp>
        <p:nvSpPr>
          <p:cNvPr id="21508" name="Text Box 4"/>
          <p:cNvSpPr txBox="1">
            <a:spLocks noChangeArrowheads="1"/>
          </p:cNvSpPr>
          <p:nvPr/>
        </p:nvSpPr>
        <p:spPr bwMode="auto">
          <a:xfrm>
            <a:off x="211138" y="6477000"/>
            <a:ext cx="5503862" cy="336550"/>
          </a:xfrm>
          <a:prstGeom prst="rect">
            <a:avLst/>
          </a:prstGeom>
          <a:noFill/>
          <a:ln w="9525">
            <a:noFill/>
            <a:miter lim="800000"/>
            <a:headEnd/>
            <a:tailEnd/>
          </a:ln>
        </p:spPr>
        <p:txBody>
          <a:bodyPr wrap="none">
            <a:spAutoFit/>
          </a:bodyPr>
          <a:lstStyle/>
          <a:p>
            <a:r>
              <a:rPr lang="en-US" sz="1600"/>
              <a:t>Laidre et al. (2004a,b), Laidre and Heide-J</a:t>
            </a:r>
            <a:r>
              <a:rPr lang="da-DK" sz="1600"/>
              <a:t>ø</a:t>
            </a:r>
            <a:r>
              <a:rPr lang="en-US" sz="1600"/>
              <a:t>rgensen (2005)</a:t>
            </a:r>
          </a:p>
        </p:txBody>
      </p:sp>
      <p:sp>
        <p:nvSpPr>
          <p:cNvPr id="21510" name="Text Box 6"/>
          <p:cNvSpPr txBox="1">
            <a:spLocks noChangeArrowheads="1"/>
          </p:cNvSpPr>
          <p:nvPr/>
        </p:nvSpPr>
        <p:spPr bwMode="auto">
          <a:xfrm>
            <a:off x="6858000" y="228600"/>
            <a:ext cx="2209800" cy="1616075"/>
          </a:xfrm>
          <a:prstGeom prst="rect">
            <a:avLst/>
          </a:prstGeom>
          <a:noFill/>
          <a:ln w="9525">
            <a:noFill/>
            <a:miter lim="800000"/>
            <a:headEnd/>
            <a:tailEnd/>
          </a:ln>
        </p:spPr>
        <p:txBody>
          <a:bodyPr>
            <a:spAutoFit/>
          </a:bodyPr>
          <a:lstStyle/>
          <a:p>
            <a:pPr algn="ctr"/>
            <a:r>
              <a:rPr lang="en-US" sz="2000" b="1"/>
              <a:t>Winter is a critical feeding period for 6 months of the year</a:t>
            </a:r>
          </a:p>
        </p:txBody>
      </p:sp>
      <p:sp>
        <p:nvSpPr>
          <p:cNvPr id="21511" name="Rectangle 7"/>
          <p:cNvSpPr>
            <a:spLocks noChangeArrowheads="1"/>
          </p:cNvSpPr>
          <p:nvPr/>
        </p:nvSpPr>
        <p:spPr bwMode="auto">
          <a:xfrm>
            <a:off x="4191000" y="1600200"/>
            <a:ext cx="1143000" cy="1905000"/>
          </a:xfrm>
          <a:prstGeom prst="rect">
            <a:avLst/>
          </a:prstGeom>
          <a:noFill/>
          <a:ln w="38100">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2530" name="Picture 6" descr="Figure3"/>
          <p:cNvPicPr>
            <a:picLocks noChangeAspect="1" noChangeArrowheads="1"/>
          </p:cNvPicPr>
          <p:nvPr/>
        </p:nvPicPr>
        <p:blipFill>
          <a:blip r:embed="rId3" cstate="print"/>
          <a:srcRect/>
          <a:stretch>
            <a:fillRect/>
          </a:stretch>
        </p:blipFill>
        <p:spPr bwMode="auto">
          <a:xfrm>
            <a:off x="2438400" y="914400"/>
            <a:ext cx="4672013" cy="6096000"/>
          </a:xfrm>
          <a:prstGeom prst="rect">
            <a:avLst/>
          </a:prstGeom>
          <a:noFill/>
          <a:ln w="9525">
            <a:noFill/>
            <a:miter lim="800000"/>
            <a:headEnd/>
            <a:tailEnd/>
          </a:ln>
        </p:spPr>
      </p:pic>
      <p:sp>
        <p:nvSpPr>
          <p:cNvPr id="22531" name="Text Box 4"/>
          <p:cNvSpPr txBox="1">
            <a:spLocks noChangeArrowheads="1"/>
          </p:cNvSpPr>
          <p:nvPr/>
        </p:nvSpPr>
        <p:spPr bwMode="auto">
          <a:xfrm>
            <a:off x="381000" y="152400"/>
            <a:ext cx="8382000" cy="701675"/>
          </a:xfrm>
          <a:prstGeom prst="rect">
            <a:avLst/>
          </a:prstGeom>
          <a:noFill/>
          <a:ln w="9525">
            <a:noFill/>
            <a:miter lim="800000"/>
            <a:headEnd/>
            <a:tailEnd/>
          </a:ln>
        </p:spPr>
        <p:txBody>
          <a:bodyPr>
            <a:spAutoFit/>
          </a:bodyPr>
          <a:lstStyle/>
          <a:p>
            <a:pPr algn="ctr"/>
            <a:r>
              <a:rPr lang="en-US" sz="2000"/>
              <a:t>These studies have also demonstrated there are preferred feeding areas on the slope and the more productive east side of Baffin Bay</a:t>
            </a:r>
          </a:p>
        </p:txBody>
      </p:sp>
      <p:sp>
        <p:nvSpPr>
          <p:cNvPr id="22532" name="Rectangle 5"/>
          <p:cNvSpPr>
            <a:spLocks noChangeArrowheads="1"/>
          </p:cNvSpPr>
          <p:nvPr/>
        </p:nvSpPr>
        <p:spPr bwMode="auto">
          <a:xfrm>
            <a:off x="152400" y="6348413"/>
            <a:ext cx="2003425" cy="336550"/>
          </a:xfrm>
          <a:prstGeom prst="rect">
            <a:avLst/>
          </a:prstGeom>
          <a:noFill/>
          <a:ln w="9525">
            <a:noFill/>
            <a:miter lim="800000"/>
            <a:headEnd/>
            <a:tailEnd/>
          </a:ln>
        </p:spPr>
        <p:txBody>
          <a:bodyPr wrap="none">
            <a:spAutoFit/>
          </a:bodyPr>
          <a:lstStyle/>
          <a:p>
            <a:r>
              <a:rPr lang="en-US" sz="1600"/>
              <a:t>Laidre et al. (2004b)</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381000" y="168275"/>
            <a:ext cx="8550275" cy="3378200"/>
          </a:xfrm>
          <a:prstGeom prst="rect">
            <a:avLst/>
          </a:prstGeom>
          <a:noFill/>
          <a:ln w="9525">
            <a:noFill/>
            <a:miter lim="800000"/>
            <a:headEnd/>
            <a:tailEnd/>
          </a:ln>
        </p:spPr>
        <p:txBody>
          <a:bodyPr>
            <a:spAutoFit/>
          </a:bodyPr>
          <a:lstStyle/>
          <a:p>
            <a:r>
              <a:rPr lang="en-US" sz="2400" b="1"/>
              <a:t>Questions:</a:t>
            </a:r>
          </a:p>
          <a:p>
            <a:endParaRPr lang="en-US" sz="2400" b="1"/>
          </a:p>
          <a:p>
            <a:r>
              <a:rPr lang="en-US" sz="2400"/>
              <a:t>1- Do changes in annual </a:t>
            </a:r>
            <a:r>
              <a:rPr lang="en-US" sz="2400" b="1"/>
              <a:t>sea ice</a:t>
            </a:r>
            <a:r>
              <a:rPr lang="en-US" sz="2400"/>
              <a:t> conditions influence overwintering </a:t>
            </a:r>
            <a:r>
              <a:rPr lang="en-US" sz="2400" b="1"/>
              <a:t>areas </a:t>
            </a:r>
            <a:r>
              <a:rPr lang="en-US" sz="2400"/>
              <a:t>and </a:t>
            </a:r>
            <a:r>
              <a:rPr lang="en-US" sz="2400" b="1"/>
              <a:t>movements</a:t>
            </a:r>
            <a:r>
              <a:rPr lang="en-US" sz="2400"/>
              <a:t>?</a:t>
            </a:r>
          </a:p>
          <a:p>
            <a:endParaRPr lang="en-US" sz="2400"/>
          </a:p>
          <a:p>
            <a:r>
              <a:rPr lang="en-US" sz="2400"/>
              <a:t>2- What is the </a:t>
            </a:r>
            <a:r>
              <a:rPr lang="en-US" sz="2400" b="1"/>
              <a:t>density </a:t>
            </a:r>
            <a:r>
              <a:rPr lang="en-US" sz="2400"/>
              <a:t>and </a:t>
            </a:r>
            <a:r>
              <a:rPr lang="en-US" sz="2400" b="1"/>
              <a:t>abundance </a:t>
            </a:r>
            <a:r>
              <a:rPr lang="en-US" sz="2400"/>
              <a:t>on the wintering grounds?</a:t>
            </a:r>
          </a:p>
          <a:p>
            <a:endParaRPr lang="en-US" sz="2400"/>
          </a:p>
          <a:p>
            <a:r>
              <a:rPr lang="en-US" sz="2400"/>
              <a:t>3- How to </a:t>
            </a:r>
            <a:r>
              <a:rPr lang="en-US" sz="2400" b="1"/>
              <a:t>quantify </a:t>
            </a:r>
            <a:r>
              <a:rPr lang="en-US" sz="2400"/>
              <a:t>sea ice </a:t>
            </a:r>
            <a:r>
              <a:rPr lang="en-US" sz="2400" b="1"/>
              <a:t>habitat</a:t>
            </a:r>
            <a:r>
              <a:rPr lang="en-US" sz="2400"/>
              <a:t> and </a:t>
            </a:r>
            <a:r>
              <a:rPr lang="en-US" sz="2400" b="1"/>
              <a:t>complexity</a:t>
            </a:r>
            <a:r>
              <a:rPr lang="en-US" sz="2400"/>
              <a:t>?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7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859</TotalTime>
  <Words>1761</Words>
  <Application>Microsoft Office PowerPoint</Application>
  <PresentationFormat>On-screen Show (4:3)</PresentationFormat>
  <Paragraphs>198</Paragraphs>
  <Slides>38</Slides>
  <Notes>14</Notes>
  <HiddenSlides>0</HiddenSlides>
  <MMClips>0</MMClips>
  <ScaleCrop>false</ScaleCrop>
  <HeadingPairs>
    <vt:vector size="4" baseType="variant">
      <vt:variant>
        <vt:lpstr>Theme</vt:lpstr>
      </vt:variant>
      <vt:variant>
        <vt:i4>3</vt:i4>
      </vt:variant>
      <vt:variant>
        <vt:lpstr>Slide Titles</vt:lpstr>
      </vt:variant>
      <vt:variant>
        <vt:i4>38</vt:i4>
      </vt:variant>
    </vt:vector>
  </HeadingPairs>
  <TitlesOfParts>
    <vt:vector size="41" baseType="lpstr">
      <vt:lpstr>Default Design</vt:lpstr>
      <vt:lpstr>7_Default Design</vt:lpstr>
      <vt:lpstr>3_Default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Kristin Laidre</dc:creator>
  <cp:lastModifiedBy>Kristin Laidre</cp:lastModifiedBy>
  <cp:revision>98</cp:revision>
  <dcterms:created xsi:type="dcterms:W3CDTF">2009-10-07T17:18:48Z</dcterms:created>
  <dcterms:modified xsi:type="dcterms:W3CDTF">2011-10-08T02:19:52Z</dcterms:modified>
</cp:coreProperties>
</file>